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5" r:id="rId5"/>
    <p:sldId id="260" r:id="rId6"/>
    <p:sldId id="268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89" r:id="rId22"/>
    <p:sldId id="297" r:id="rId23"/>
    <p:sldId id="276" r:id="rId24"/>
    <p:sldId id="288" r:id="rId25"/>
    <p:sldId id="277" r:id="rId26"/>
    <p:sldId id="29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0" r:id="rId37"/>
    <p:sldId id="291" r:id="rId38"/>
    <p:sldId id="293" r:id="rId39"/>
    <p:sldId id="294" r:id="rId40"/>
    <p:sldId id="296" r:id="rId41"/>
    <p:sldId id="292" r:id="rId42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C6A8F-F049-857C-DDA2-5F032D888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A4603D-7DA6-8EEA-E4B4-8562D63DF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E36E0-0981-3901-20C3-F7C57C65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59C092-E806-B39A-8316-D57FCE26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F72C-42C4-0DE1-7D78-F14BE99B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7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F0493-D2CD-C9F1-F3A5-88A64417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8B2EEA-AB2E-7822-DFD9-506328B9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0CFEC6-E921-3B95-C3E2-78CAE315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F0715-91D3-96F8-8324-D52742DC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9351BF-EEDC-7B45-0EC4-03B6F042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1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508CD6A-4ACA-0DC1-F641-092413853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480A32-C112-66FF-439F-C88A4D36B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FB97D1-8791-C37D-9AA2-FD2E67BE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DE8AA-AA2E-26E8-EAA5-A7296C61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35675E-9BFA-0799-C583-8EFB2B2B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6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8DC0E-2CE5-719D-442A-37F87B8B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09E3D-27EC-FEDE-FFB6-E21F7B1E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1E34C7-FBDA-947D-1EF3-B980F3D9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083C8-99D3-A0F2-181F-B28EA7E6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316E0C-28DD-E39B-AC08-FFDBB851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02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E2BBE-895C-0169-CCDF-3382515B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3178D7-832F-81C5-5E35-7F142037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81D9E8-EBA0-6476-628E-D5DF6928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C2C75C-060A-6261-E639-CBDB2D4C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E127BB-B456-8808-7582-334DC3CB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30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036A9-6495-4AEF-B8FB-AEAADF6D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D52AA5-81E2-C70F-5D23-7615F0B62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156084-39CE-9A70-9F36-D25DCB0A2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536692-87A7-36AE-1FBA-235AAA3D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E262FA-199C-CD8D-1A8D-C72A46F7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D65449-7A33-2C8B-9F9C-628C9FAA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99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DCF14-9847-E016-C072-D503B477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D5590A-D4ED-8B72-7F60-2CE3A5B3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043DE7-7019-F49C-8A59-6B427DE07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0AC1F4-4536-B902-99CE-5EE897448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3B84AA7-E2E8-5B57-28E1-C29A7C835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759020-8BB1-65A2-0A0C-5CC8D97F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857D14D-0655-3575-9E9F-1406BCDC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B714E2-F9B3-5D6B-DC47-2CF1CB7D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99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989AFD-7D16-CB7F-BA41-299940CF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8137EB-5382-5DEA-2ED3-EA709C65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8D6D15-89C5-9882-FF1C-09589ADE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DE6965-F083-76C4-B670-AF45C644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0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11377FA-7464-98DC-EAA5-88C13ED0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797D18-B7EE-CC9A-B2C8-8C0A0C4C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904D75-E277-A641-9FA6-CD16A7CA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7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C3B0B-F88C-1FD2-CA22-531067D8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47D0D1-AC67-70BC-E774-ACC29DFC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2EE379-C332-DD38-9028-BE40975FD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8533A5-39A2-BFF9-DE11-A776AE1A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5FC12-1D10-5512-5EAD-3EC2D663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D9BD19-5C56-5CFD-B650-8210BE20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51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074F9-461C-6B6D-FCD2-9949338F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F89F743-DDC5-C6CC-96B1-D58553ADB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C638630-D985-8F40-80D7-FCAA5CB9B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F2E77B-285D-87C7-CBF7-CE71CCF0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66F925-5CC5-15C5-FD01-668D7A2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E0702E-F7ED-E61C-D1EF-5ED9D6F4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01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A2B8735-D507-1422-FD9E-2357C7E5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ABB045-63FA-538C-20D4-AF1836EFA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F7C888-1999-FC35-16E6-1F737DFD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4064E-C75A-418D-BC8F-B85DE243FB3C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2D110E-25C1-5A25-DAE1-1CAA5BAF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2AF664-4802-52CC-EC39-6A256DF51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130AA-D282-441D-938E-DD3FA8302B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shyvinvointialue.fi/ikakeskus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utalamminseurakunta.fi/" TargetMode="External"/><Relationship Id="rId7" Type="http://schemas.openxmlformats.org/officeDocument/2006/relationships/hyperlink" Target="https://www.facebook.com/p/Rautalammin-Martat-ry-100064919371539/" TargetMode="External"/><Relationship Id="rId2" Type="http://schemas.openxmlformats.org/officeDocument/2006/relationships/hyperlink" Target="https://suonenjoki.fi/vapaa-aika/sisa-savon-kansalaisopist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dnet.punainenristi.fi/rautalampi" TargetMode="External"/><Relationship Id="rId5" Type="http://schemas.openxmlformats.org/officeDocument/2006/relationships/hyperlink" Target="https://rlhelluntai.fi/" TargetMode="External"/><Relationship Id="rId4" Type="http://schemas.openxmlformats.org/officeDocument/2006/relationships/hyperlink" Target="https://ortkuopio.f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hdistykset.elakelaiset.fi/rautalampi/" TargetMode="External"/><Relationship Id="rId2" Type="http://schemas.openxmlformats.org/officeDocument/2006/relationships/hyperlink" Target="https://www.elakeliitto.fi/yhdistykset/rautalamp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KerkonkoskenKettera/" TargetMode="External"/><Relationship Id="rId4" Type="http://schemas.openxmlformats.org/officeDocument/2006/relationships/hyperlink" Target="https://www.rautalamminurheilijat.fi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Majakka, Meri, Auringonlasku, Illalla">
            <a:extLst>
              <a:ext uri="{FF2B5EF4-FFF2-40B4-BE49-F238E27FC236}">
                <a16:creationId xmlns:a16="http://schemas.microsoft.com/office/drawing/2014/main" id="{5E19D62C-865D-DD29-92FF-2144823C8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 b="302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AC747CC-7D0B-89FE-2302-A840B391EFBC}"/>
              </a:ext>
            </a:extLst>
          </p:cNvPr>
          <p:cNvSpPr txBox="1"/>
          <p:nvPr/>
        </p:nvSpPr>
        <p:spPr>
          <a:xfrm>
            <a:off x="203199" y="5834743"/>
            <a:ext cx="11675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kunta</a:t>
            </a:r>
          </a:p>
          <a:p>
            <a:r>
              <a:rPr lang="fi-FI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Ikäihmisten hyvinvointisuunnitelma			2024</a:t>
            </a:r>
          </a:p>
        </p:txBody>
      </p:sp>
    </p:spTree>
    <p:extLst>
      <p:ext uri="{BB962C8B-B14F-4D97-AF65-F5344CB8AC3E}">
        <p14:creationId xmlns:p14="http://schemas.microsoft.com/office/powerpoint/2010/main" val="108575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Uima-Allas, Aloituslohko, Sininen, Uida">
            <a:extLst>
              <a:ext uri="{FF2B5EF4-FFF2-40B4-BE49-F238E27FC236}">
                <a16:creationId xmlns:a16="http://schemas.microsoft.com/office/drawing/2014/main" id="{ADEF6210-5EAC-C11C-5C11-67A4D033C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4DDF8F9-3193-D906-78B0-4C1E241BFB1D}"/>
              </a:ext>
            </a:extLst>
          </p:cNvPr>
          <p:cNvSpPr txBox="1"/>
          <p:nvPr/>
        </p:nvSpPr>
        <p:spPr>
          <a:xfrm>
            <a:off x="204281" y="243191"/>
            <a:ext cx="68658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Omasta kunnosta huolehtiminen:</a:t>
            </a:r>
          </a:p>
          <a:p>
            <a:r>
              <a:rPr lang="fi-FI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Ikäihmisille sopivat liikuntamahdollisuudet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3B3DC15-62C7-DB13-D8BB-787B94D46082}"/>
              </a:ext>
            </a:extLst>
          </p:cNvPr>
          <p:cNvSpPr txBox="1"/>
          <p:nvPr/>
        </p:nvSpPr>
        <p:spPr>
          <a:xfrm>
            <a:off x="204281" y="3575324"/>
            <a:ext cx="6495068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Kunnan liikuntapaikat ovat edullisesti käytettävissä.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Kansalaisopiston kurssitarjonta tukee fyysisen kunnon säilymistä.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Kirjastosta voi lainata liikuntavälineitä.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Liikuntatoimi hankkii lainattavat liikuntavälineet kirjastoon.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Ulkoalueilla on turvallista liikkua.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antaa liikuntaohjausta tai neuvoo tiedon äärelle.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vertaisliikkumismahdollisuuksia.</a:t>
            </a:r>
          </a:p>
        </p:txBody>
      </p:sp>
    </p:spTree>
    <p:extLst>
      <p:ext uri="{BB962C8B-B14F-4D97-AF65-F5344CB8AC3E}">
        <p14:creationId xmlns:p14="http://schemas.microsoft.com/office/powerpoint/2010/main" val="317900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Vihannekset, Vesipisarat, Tuoreena">
            <a:extLst>
              <a:ext uri="{FF2B5EF4-FFF2-40B4-BE49-F238E27FC236}">
                <a16:creationId xmlns:a16="http://schemas.microsoft.com/office/drawing/2014/main" id="{1153C6C8-016A-17E3-EA23-1289451F7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82D3E86-2870-0D71-E4AD-DB7FD58FE505}"/>
              </a:ext>
            </a:extLst>
          </p:cNvPr>
          <p:cNvSpPr txBox="1"/>
          <p:nvPr/>
        </p:nvSpPr>
        <p:spPr>
          <a:xfrm>
            <a:off x="291831" y="272374"/>
            <a:ext cx="590158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Omasta kunnosta huolehtiminen:</a:t>
            </a:r>
          </a:p>
          <a:p>
            <a:r>
              <a:rPr lang="fi-FI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terveellinen ravitsemus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1F79D85-B66B-3AA6-8F3A-4F0F036200DD}"/>
              </a:ext>
            </a:extLst>
          </p:cNvPr>
          <p:cNvSpPr txBox="1"/>
          <p:nvPr/>
        </p:nvSpPr>
        <p:spPr>
          <a:xfrm>
            <a:off x="291831" y="5385297"/>
            <a:ext cx="7164371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ravitsemustietoa.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hävikkiruoan käyttöä.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Kansalaisopistolla on hyvään ravitsemukseen liittyviä kursseja.</a:t>
            </a:r>
          </a:p>
        </p:txBody>
      </p:sp>
    </p:spTree>
    <p:extLst>
      <p:ext uri="{BB962C8B-B14F-4D97-AF65-F5344CB8AC3E}">
        <p14:creationId xmlns:p14="http://schemas.microsoft.com/office/powerpoint/2010/main" val="120647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Jooga, Liikunta, Urheilu, Kunto">
            <a:extLst>
              <a:ext uri="{FF2B5EF4-FFF2-40B4-BE49-F238E27FC236}">
                <a16:creationId xmlns:a16="http://schemas.microsoft.com/office/drawing/2014/main" id="{19EC90DD-EC00-3F3A-69CE-7732F54CA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b="1505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C2AF46C-625D-3B92-7C45-8244971926BB}"/>
              </a:ext>
            </a:extLst>
          </p:cNvPr>
          <p:cNvSpPr txBox="1"/>
          <p:nvPr/>
        </p:nvSpPr>
        <p:spPr>
          <a:xfrm>
            <a:off x="291830" y="272374"/>
            <a:ext cx="6137249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Omasta kunnosta huolehtiminen:</a:t>
            </a:r>
          </a:p>
          <a:p>
            <a:r>
              <a:rPr lang="fi-FI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kaatumisen ehkäisy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332CC5E-5C4D-83E5-94F0-0461C10B3478}"/>
              </a:ext>
            </a:extLst>
          </p:cNvPr>
          <p:cNvSpPr txBox="1"/>
          <p:nvPr/>
        </p:nvSpPr>
        <p:spPr>
          <a:xfrm>
            <a:off x="291831" y="4000303"/>
            <a:ext cx="6137249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kodin turvallisuudesta ja ohjaa apuvälineasioissa eteenpäin.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monipuolista ravitsemusta.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luo liikuntatiloissa edellytyksiä riittävälle liikunnalle.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ohjaa lääketiedon äärelle.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tukee päihteetöntä elämäntapaa tietoa jakamalla ja merkityksellistä toimintaa järjestämällä.</a:t>
            </a:r>
          </a:p>
        </p:txBody>
      </p:sp>
    </p:spTree>
    <p:extLst>
      <p:ext uri="{BB962C8B-B14F-4D97-AF65-F5344CB8AC3E}">
        <p14:creationId xmlns:p14="http://schemas.microsoft.com/office/powerpoint/2010/main" val="235746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Sydän, Rakkaus, Auringonlasku, Muoto">
            <a:extLst>
              <a:ext uri="{FF2B5EF4-FFF2-40B4-BE49-F238E27FC236}">
                <a16:creationId xmlns:a16="http://schemas.microsoft.com/office/drawing/2014/main" id="{D553C873-B505-D0F8-0BF6-F2061C0E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0" b="56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06F2643-F142-FC2A-6D84-C45A97998BF0}"/>
              </a:ext>
            </a:extLst>
          </p:cNvPr>
          <p:cNvSpPr txBox="1"/>
          <p:nvPr/>
        </p:nvSpPr>
        <p:spPr>
          <a:xfrm>
            <a:off x="291830" y="272374"/>
            <a:ext cx="613724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Omasta kunnosta huolehtiminen:</a:t>
            </a:r>
          </a:p>
          <a:p>
            <a:r>
              <a:rPr lang="fi-FI" sz="20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väkivallan ehkäisy ja seksuaaliterveys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17AA91-42A9-7358-0B9D-7A5FD3DD6B25}"/>
              </a:ext>
            </a:extLst>
          </p:cNvPr>
          <p:cNvSpPr txBox="1"/>
          <p:nvPr/>
        </p:nvSpPr>
        <p:spPr>
          <a:xfrm>
            <a:off x="291829" y="5108298"/>
            <a:ext cx="6137249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tukikanavista.</a:t>
            </a:r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Kunnan työntekijöiden </a:t>
            </a:r>
            <a:r>
              <a:rPr lang="fi-FI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puheeksiottotaitoja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vahvistetaan.</a:t>
            </a:r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Kunnan järjestämät tilaisuudet suunnitellaan turvallisiksi.</a:t>
            </a:r>
          </a:p>
        </p:txBody>
      </p:sp>
    </p:spTree>
    <p:extLst>
      <p:ext uri="{BB962C8B-B14F-4D97-AF65-F5344CB8AC3E}">
        <p14:creationId xmlns:p14="http://schemas.microsoft.com/office/powerpoint/2010/main" val="49261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Kahvia, Talvi, Lämpöä, Viihtyisä, Kuppi">
            <a:extLst>
              <a:ext uri="{FF2B5EF4-FFF2-40B4-BE49-F238E27FC236}">
                <a16:creationId xmlns:a16="http://schemas.microsoft.com/office/drawing/2014/main" id="{115B2DAB-B0BF-D7C4-A094-71E6D4AC7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" b="1499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3420DFC-51EE-DDE4-D06D-45F411787C3F}"/>
              </a:ext>
            </a:extLst>
          </p:cNvPr>
          <p:cNvSpPr txBox="1"/>
          <p:nvPr/>
        </p:nvSpPr>
        <p:spPr>
          <a:xfrm>
            <a:off x="291830" y="272374"/>
            <a:ext cx="613724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Omasta kunnosta huolehtiminen:</a:t>
            </a:r>
          </a:p>
          <a:p>
            <a:r>
              <a:rPr lang="fi-FI" sz="20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päihteetön elämäntapa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E40006C-A649-A6A4-6FC3-9C2E89E3DD6F}"/>
              </a:ext>
            </a:extLst>
          </p:cNvPr>
          <p:cNvSpPr txBox="1"/>
          <p:nvPr/>
        </p:nvSpPr>
        <p:spPr>
          <a:xfrm>
            <a:off x="291829" y="4660825"/>
            <a:ext cx="5466945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tukikanavista.</a:t>
            </a:r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naapuriapurinkien syntyä.</a:t>
            </a:r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luo edellytyksiä yhdistys- ja järjestötoiminnalle.</a:t>
            </a:r>
          </a:p>
          <a:p>
            <a:r>
              <a:rPr lang="fi-FI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Kirjastossa, liikuntatoimessa ja kansalaisopistossa on merkityksellistä tekemistä ja toimintaa.</a:t>
            </a:r>
          </a:p>
        </p:txBody>
      </p:sp>
    </p:spTree>
    <p:extLst>
      <p:ext uri="{BB962C8B-B14F-4D97-AF65-F5344CB8AC3E}">
        <p14:creationId xmlns:p14="http://schemas.microsoft.com/office/powerpoint/2010/main" val="269639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Unikot, Kenttä, Mac Taustakuva">
            <a:extLst>
              <a:ext uri="{FF2B5EF4-FFF2-40B4-BE49-F238E27FC236}">
                <a16:creationId xmlns:a16="http://schemas.microsoft.com/office/drawing/2014/main" id="{D259DA84-A148-05BE-B18F-5785F8DAB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b="45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BED53B0-45AE-62B3-4291-F0B4E3DDAEAB}"/>
              </a:ext>
            </a:extLst>
          </p:cNvPr>
          <p:cNvSpPr txBox="1"/>
          <p:nvPr/>
        </p:nvSpPr>
        <p:spPr>
          <a:xfrm>
            <a:off x="184826" y="301557"/>
            <a:ext cx="49611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tavoitealue:</a:t>
            </a:r>
          </a:p>
          <a:p>
            <a:r>
              <a:rPr lang="fi-FI" sz="36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Mielen hyvinvointi</a:t>
            </a:r>
          </a:p>
        </p:txBody>
      </p:sp>
    </p:spTree>
    <p:extLst>
      <p:ext uri="{BB962C8B-B14F-4D97-AF65-F5344CB8AC3E}">
        <p14:creationId xmlns:p14="http://schemas.microsoft.com/office/powerpoint/2010/main" val="79645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Tiger Tiger Butterfly, Siivet, Lentää">
            <a:extLst>
              <a:ext uri="{FF2B5EF4-FFF2-40B4-BE49-F238E27FC236}">
                <a16:creationId xmlns:a16="http://schemas.microsoft.com/office/drawing/2014/main" id="{5A7AFFF8-6DE4-646D-C471-75506F7E3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43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1B192E8-684A-EA7E-85C4-C65A7A9A512D}"/>
              </a:ext>
            </a:extLst>
          </p:cNvPr>
          <p:cNvSpPr txBox="1"/>
          <p:nvPr/>
        </p:nvSpPr>
        <p:spPr>
          <a:xfrm>
            <a:off x="291831" y="272374"/>
            <a:ext cx="58041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Yksinäisyyden ehkäisy</a:t>
            </a:r>
            <a:endParaRPr lang="fi-FI" sz="2800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DD2CCB5-086A-B01D-43E1-18953D6D864B}"/>
              </a:ext>
            </a:extLst>
          </p:cNvPr>
          <p:cNvSpPr txBox="1"/>
          <p:nvPr/>
        </p:nvSpPr>
        <p:spPr>
          <a:xfrm>
            <a:off x="291830" y="4554301"/>
            <a:ext cx="5628204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järjestää merkityksellistä toimintaa: kansalaisopisto, aikuislukio, kulttuuritilaisuudet ja kirjasto.</a:t>
            </a:r>
          </a:p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luo edellytyksiä yhdistys- ja järjestötoiminnalle.</a:t>
            </a:r>
          </a:p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mahdollistaa yhteistä toimintaa tiloja tarjoamalla.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625233-BE62-E04E-1DAD-3F22F36D12D9}"/>
              </a:ext>
            </a:extLst>
          </p:cNvPr>
          <p:cNvSpPr txBox="1"/>
          <p:nvPr/>
        </p:nvSpPr>
        <p:spPr>
          <a:xfrm>
            <a:off x="6119823" y="4554301"/>
            <a:ext cx="5780347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naapuriapurinkien syntymistä.</a:t>
            </a:r>
          </a:p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järjestää liikuntamahdollisuuksia.</a:t>
            </a:r>
          </a:p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apukanavista.</a:t>
            </a:r>
          </a:p>
          <a:p>
            <a:r>
              <a:rPr lang="fi-FI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vahvistaa lähiluonnon käyttöä hyvinvoinnin lähteenä.</a:t>
            </a:r>
          </a:p>
        </p:txBody>
      </p:sp>
    </p:spTree>
    <p:extLst>
      <p:ext uri="{BB962C8B-B14F-4D97-AF65-F5344CB8AC3E}">
        <p14:creationId xmlns:p14="http://schemas.microsoft.com/office/powerpoint/2010/main" val="171013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Kultainen Noutaja, Eläin, Pennut">
            <a:extLst>
              <a:ext uri="{FF2B5EF4-FFF2-40B4-BE49-F238E27FC236}">
                <a16:creationId xmlns:a16="http://schemas.microsoft.com/office/drawing/2014/main" id="{5ABF9099-1CDC-453F-AF33-C0E1EF85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b="1043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896484F-7D1F-D919-A9D3-0177B8CA7D07}"/>
              </a:ext>
            </a:extLst>
          </p:cNvPr>
          <p:cNvSpPr txBox="1"/>
          <p:nvPr/>
        </p:nvSpPr>
        <p:spPr>
          <a:xfrm>
            <a:off x="184826" y="301557"/>
            <a:ext cx="2841178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3. tavoitealue:</a:t>
            </a:r>
          </a:p>
          <a:p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Osallisuus</a:t>
            </a:r>
          </a:p>
        </p:txBody>
      </p:sp>
    </p:spTree>
    <p:extLst>
      <p:ext uri="{BB962C8B-B14F-4D97-AF65-F5344CB8AC3E}">
        <p14:creationId xmlns:p14="http://schemas.microsoft.com/office/powerpoint/2010/main" val="20883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Puhelin, Kirje, Mustekynä, Soita">
            <a:extLst>
              <a:ext uri="{FF2B5EF4-FFF2-40B4-BE49-F238E27FC236}">
                <a16:creationId xmlns:a16="http://schemas.microsoft.com/office/drawing/2014/main" id="{82CA9D25-738B-1492-0356-3C3671CCF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-814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017C9BC-E58E-2C27-5A83-B06BFB84857E}"/>
              </a:ext>
            </a:extLst>
          </p:cNvPr>
          <p:cNvSpPr txBox="1"/>
          <p:nvPr/>
        </p:nvSpPr>
        <p:spPr>
          <a:xfrm>
            <a:off x="214009" y="243191"/>
            <a:ext cx="5790865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bg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Vaikutusmahdollisuudet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7A54030-C7EA-0536-490A-BFEB73DF404B}"/>
              </a:ext>
            </a:extLst>
          </p:cNvPr>
          <p:cNvSpPr txBox="1"/>
          <p:nvPr/>
        </p:nvSpPr>
        <p:spPr>
          <a:xfrm>
            <a:off x="214009" y="4994602"/>
            <a:ext cx="6780178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FF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palveluista monissa kanavissa.</a:t>
            </a:r>
          </a:p>
          <a:p>
            <a:r>
              <a:rPr lang="fi-FI" dirty="0">
                <a:solidFill>
                  <a:srgbClr val="FFFF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Kunnassa on käytössä osallistuva budjetointi.</a:t>
            </a:r>
          </a:p>
          <a:p>
            <a:r>
              <a:rPr lang="fi-FI" dirty="0">
                <a:solidFill>
                  <a:srgbClr val="FFFF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Kunnassa on vanhus- ja vammaisneuvosto.</a:t>
            </a:r>
          </a:p>
          <a:p>
            <a:r>
              <a:rPr lang="fi-FI" sz="1800" kern="1200" dirty="0">
                <a:solidFill>
                  <a:srgbClr val="FFFFCC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On selkeät, saavutettavat palautekanavat.</a:t>
            </a:r>
          </a:p>
          <a:p>
            <a:r>
              <a:rPr lang="fi-FI" dirty="0">
                <a:solidFill>
                  <a:srgbClr val="FFFF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Kunnan päätöksentekokanavista, päättäjistä ja päätöksistä on saatavilla ajantasainen tieto.</a:t>
            </a:r>
            <a:endParaRPr lang="fi-FI" sz="1800" kern="1200" dirty="0">
              <a:solidFill>
                <a:srgbClr val="FFFFCC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7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19" name="Freeform: Shape 17418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421" name="Freeform: Shape 17420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410" name="Picture 2" descr="Patsaat, Taide, Puutarhurit, Veistoksia">
            <a:extLst>
              <a:ext uri="{FF2B5EF4-FFF2-40B4-BE49-F238E27FC236}">
                <a16:creationId xmlns:a16="http://schemas.microsoft.com/office/drawing/2014/main" id="{3BA2CE9E-D12A-022A-0A8A-05302380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99" y="917247"/>
            <a:ext cx="6698008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6086282-4AF4-94FF-71C0-043EEF687533}"/>
              </a:ext>
            </a:extLst>
          </p:cNvPr>
          <p:cNvSpPr txBox="1"/>
          <p:nvPr/>
        </p:nvSpPr>
        <p:spPr>
          <a:xfrm>
            <a:off x="7259782" y="917247"/>
            <a:ext cx="47085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Yhteisen toiminnan mahdollisuudet</a:t>
            </a: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järjestää tai luo edellytyksiä harrastustoiminnalle sekä yhdistys- ja järjestötoiminnalle.</a:t>
            </a: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naapuriapurinkien toimintaa.</a:t>
            </a: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tarjoaa tiloja yhteisiin kokoontumisiin.</a:t>
            </a: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tiedottaa monikanavaisesti ja myös nettiriippumattomasti.</a:t>
            </a: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7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asara, Kirjoja, Laki, Ruokalaji">
            <a:extLst>
              <a:ext uri="{FF2B5EF4-FFF2-40B4-BE49-F238E27FC236}">
                <a16:creationId xmlns:a16="http://schemas.microsoft.com/office/drawing/2014/main" id="{BCA0387A-B7A8-1228-D946-BAAFF8CA1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53A4D78-1155-174F-0368-1A0BF05761B1}"/>
              </a:ext>
            </a:extLst>
          </p:cNvPr>
          <p:cNvSpPr txBox="1"/>
          <p:nvPr/>
        </p:nvSpPr>
        <p:spPr>
          <a:xfrm>
            <a:off x="7142480" y="711200"/>
            <a:ext cx="4531360" cy="546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 err="1">
                <a:latin typeface="Cavolini" panose="03000502040302020204" pitchFamily="66" charset="0"/>
                <a:cs typeface="Cavolini" panose="03000502040302020204" pitchFamily="66" charset="0"/>
              </a:rPr>
              <a:t>Säädösperusta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Vanhuspalvelulaki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980 / 2012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Kunnan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on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laadittava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suunnitelma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toimenpiteistä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ikääntyneen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väestön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hyvinvoinnin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terveyden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toimintakyvyn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itsenäisen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selviytymisen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tukemiseksi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ennakoitava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asumista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koskevat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tarpeet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esitettävä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niitä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vastaava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asumisen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kehittäminen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Vanhusneuvoston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on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osallistuttava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suunnitelman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valmisteluun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68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etro, Pudota, Keltaiset Lehdet">
            <a:extLst>
              <a:ext uri="{FF2B5EF4-FFF2-40B4-BE49-F238E27FC236}">
                <a16:creationId xmlns:a16="http://schemas.microsoft.com/office/drawing/2014/main" id="{1276F228-5EBC-B8A5-386D-F23A1BAE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9198681-A764-555A-6AC6-B7EA61525C93}"/>
              </a:ext>
            </a:extLst>
          </p:cNvPr>
          <p:cNvSpPr txBox="1"/>
          <p:nvPr/>
        </p:nvSpPr>
        <p:spPr>
          <a:xfrm>
            <a:off x="5262663" y="2828835"/>
            <a:ext cx="6712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pääsyä palvelujen äärelle: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järjestää alueellaan joukkoliikenteen ja asiointiliikennettä.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kehittää tiedotusta joukkoliikenteestä.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Kirjasto tarjoaa kotipalvelua niille kuntalaisille, jotka eivät itse pääse kirjastoon.</a:t>
            </a: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2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äiväkirja, Kynä, Muistikirja, Tammikuu">
            <a:extLst>
              <a:ext uri="{FF2B5EF4-FFF2-40B4-BE49-F238E27FC236}">
                <a16:creationId xmlns:a16="http://schemas.microsoft.com/office/drawing/2014/main" id="{835C4B11-0F0C-DC19-6284-A40CE99C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961" y="918546"/>
            <a:ext cx="6639112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D1D09AC-5CD9-0745-86BB-57557469ACC0}"/>
              </a:ext>
            </a:extLst>
          </p:cNvPr>
          <p:cNvSpPr txBox="1"/>
          <p:nvPr/>
        </p:nvSpPr>
        <p:spPr>
          <a:xfrm>
            <a:off x="8041064" y="2105186"/>
            <a:ext cx="3667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Tavoitteet ja </a:t>
            </a:r>
          </a:p>
          <a:p>
            <a:pPr algn="ctr"/>
            <a:r>
              <a:rPr lang="fi-FI" sz="4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125118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30155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Henkilöluettelo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40733"/>
              </p:ext>
            </p:extLst>
          </p:nvPr>
        </p:nvGraphicFramePr>
        <p:xfrm>
          <a:off x="184824" y="1364683"/>
          <a:ext cx="1144785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494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3908611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1894784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puhelin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osasto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Merja Koivula-Laukka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hallintojohtaja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Pirkko Annala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hallintosihteeri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9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Teija Oksanen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palveluneuvoja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2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Panu Nyyssönen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ict</a:t>
                      </a:r>
                      <a:r>
                        <a:rPr lang="fi-FI" dirty="0"/>
                        <a:t>-asiantuntija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040 702 0079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Ari Lindgren, Arska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tekninen johtaja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tekninen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Pasi Väyrynen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kiinteistö- ja aluepäällikkö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050 524 3003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tekninen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4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Mirja Tirkkonen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tukipalveluvastaava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040 846 1895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tekninen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7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Seija Österberg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kirjaston johtaja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040 178 7004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3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Tiina Laitinen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kulttuuri- ja viestintäkoordinaattori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050 339 6954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63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Inna Kääriäinen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vapaa-aikasihteeri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Janne Mensonen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liikuntaneuvoja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040 828 4831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5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Matti Vänttinen, 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sivistys- ja hyvinvointijohtaja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9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13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30155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Asuminen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36634"/>
              </p:ext>
            </p:extLst>
          </p:nvPr>
        </p:nvGraphicFramePr>
        <p:xfrm>
          <a:off x="184824" y="1662347"/>
          <a:ext cx="1144785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laatii suunnitelman laadukkaan vuokra-asuntotarjonnan varmistamiseksi.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Hallinto, tekninen,</a:t>
                      </a:r>
                    </a:p>
                    <a:p>
                      <a:r>
                        <a:rPr lang="fi-FI" dirty="0" err="1"/>
                        <a:t>SITRAn</a:t>
                      </a:r>
                      <a:r>
                        <a:rPr lang="fi-FI" dirty="0"/>
                        <a:t> hanke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dirty="0"/>
                    </a:p>
                    <a:p>
                      <a:r>
                        <a:rPr lang="fi-FI" dirty="0"/>
                        <a:t>Arska,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Suunnitelman hyväksyminen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6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30155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Terveellinen ja turvallinen ympäristö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82661"/>
              </p:ext>
            </p:extLst>
          </p:nvPr>
        </p:nvGraphicFramePr>
        <p:xfrm>
          <a:off x="184824" y="1662347"/>
          <a:ext cx="1144785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huolehtii katualueiden kunnossa- ja puhtaanapidosta.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Tekninen toimi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Arska,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Pasi, puh. 050 524 3003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Keskimääräistä vähemmän kaatumistapaturmia väestövakioituna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penkkejä katualueille lepäämistä varten.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Tekninen toimi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Arska,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Pasi, puh. 050 524 3003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Tarjolla olevien penkkien määrä kirkonkylällä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huolehtii turvallisesta ja esteettömästä pääsystä järjestämiensä palvelujen äärelle.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Tekninen toimi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Arska,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Lähiasiakaskäyntien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liukuesteitä kaatumisten ehkäisemiseksi.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Pirkko ja Teija,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 ja 010 209 8455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Jaettujen liukuesteiden määrä sovituissa ikäryhmissä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6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68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Avunsaanti ja pääsy palvelujen äärelle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49788"/>
              </p:ext>
            </p:extLst>
          </p:nvPr>
        </p:nvGraphicFramePr>
        <p:xfrm>
          <a:off x="184824" y="1455063"/>
          <a:ext cx="1144785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tarjoaa lähiasiointimahdollisuuden kunnan ja </a:t>
                      </a:r>
                      <a:r>
                        <a:rPr lang="fi-F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KELAn</a:t>
                      </a: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palveluissa.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Hallinto, sivistys, tekninen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800" dirty="0"/>
                    </a:p>
                    <a:p>
                      <a:r>
                        <a:rPr lang="fi-FI" sz="1800" dirty="0"/>
                        <a:t>Arska,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 040 178 7004</a:t>
                      </a:r>
                    </a:p>
                    <a:p>
                      <a:r>
                        <a:rPr lang="fi-FI" sz="1800" dirty="0"/>
                        <a:t>Teija,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Lähipalveluna tarjottavien palvelujen määrä ja kattavuus sekä asiakaskäyntien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Kirjasto tarjoaa kotipalvelua niille kuntalaisille, jotka eivät itse pääse kirjastoon.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Kirjasto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 040 178 7004</a:t>
                      </a:r>
                      <a:endParaRPr lang="fi-FI" sz="1800" dirty="0"/>
                    </a:p>
                    <a:p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Kotipalveluasiakkaiden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pääsyn palvelujen äärelle joukko- ja asiointiliikenteellä.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Sivistystoimi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Tarjottavan joukkoliikenteen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muiden viranomaisten palveluista.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Pirkko ja Teija,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 ja 010 209 8455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Nettipäivitykset, asiakaskontaktit, julkaisujen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0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Avunsaanti ja pääsy palvelujen äärelle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33402"/>
              </p:ext>
            </p:extLst>
          </p:nvPr>
        </p:nvGraphicFramePr>
        <p:xfrm>
          <a:off x="184824" y="1455063"/>
          <a:ext cx="1144785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naapuriapurinkien syntyä.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Hallinto, </a:t>
                      </a:r>
                    </a:p>
                    <a:p>
                      <a:r>
                        <a:rPr lang="fi-FI" sz="1800" dirty="0"/>
                        <a:t>OSKU-hanke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800" dirty="0"/>
                    </a:p>
                    <a:p>
                      <a:r>
                        <a:rPr lang="fi-FI" sz="1800" dirty="0"/>
                        <a:t>Pirkko,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Syntyvien rinkien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6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antaa tukea ikäihmisten digiturvallisuuteen.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Kirjasto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 040 178 7004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Panu, puh. 040 702 0079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1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poikkeustilanteisiin varautumisesta, esimerkiksi 72 tunnin selviytymispaketin sisällöstä.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800" dirty="0"/>
                    </a:p>
                    <a:p>
                      <a:r>
                        <a:rPr lang="fi-FI" sz="1800" dirty="0"/>
                        <a:t>Pirkko,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Nettipäivitykset,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3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avun tarpeen ennakoimisesta, esimerkiksi valtuutuksista asioiden hoitamiseen.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Merja,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800" dirty="0"/>
                    </a:p>
                    <a:p>
                      <a:r>
                        <a:rPr lang="fi-FI" sz="1800" dirty="0"/>
                        <a:t>Pirkko,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Teija, puh.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Nettipäivitykset,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8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8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Ikäihmisille sopivat liikuntamahdollisuudet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05107"/>
              </p:ext>
            </p:extLst>
          </p:nvPr>
        </p:nvGraphicFramePr>
        <p:xfrm>
          <a:off x="184824" y="1142890"/>
          <a:ext cx="11447852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Kunnan liikuntapaikat ovat edullisesti käytettävissä.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Liikuntapalvelut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Aukiolopäivien määrä</a:t>
                      </a:r>
                    </a:p>
                    <a:p>
                      <a:r>
                        <a:rPr lang="fi-FI" sz="1600" dirty="0"/>
                        <a:t>Asiakaskäyntien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Kansalaisopiston kurssitarjonta tukee fyysisen kunnon säilymistä.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Tarjolla olevien liikuntakurssien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solidFill>
                            <a:schemeClr val="tx1"/>
                          </a:solidFill>
                          <a:latin typeface="+mn-lt"/>
                          <a:cs typeface="Cavolini" panose="03000502040302020204" pitchFamily="66" charset="0"/>
                        </a:rPr>
                        <a:t>Kirjastosta voi lainata liikuntavälineitä.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Kirjasto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 040 178 7004</a:t>
                      </a:r>
                      <a:endParaRPr lang="fi-FI" sz="1600" dirty="0"/>
                    </a:p>
                    <a:p>
                      <a:endParaRPr lang="fi-FI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Tarjolla olevien välineiden määrä.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1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  <a:latin typeface="+mn-lt"/>
                          <a:cs typeface="Cavolini" panose="03000502040302020204" pitchFamily="66" charset="0"/>
                        </a:rPr>
                        <a:t>Liikuntatoimi hankkii lainattavat liikuntavälineet kirjastoon.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Liikuntapalvelut 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Janne, puh. 040 828 4831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Tarjolla olevien välineiden määrä.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Ulkoalueilla on turvallista liikkua.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Tekninen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Arska,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Pasi, puh. 050 524 3003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Hoidettujen ulkoilualueiden määrä, koettu turvallisuus yleisillä alueilla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antaa liikuntaohjausta tai neuvoo tiedon äärelle.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Liikuntapalvelut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Janne, puh. 040 828 4831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Neuvontaan ja ohjaukseen käytössä olevien työtuntien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6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vertaisliikkumismahdollisuuksia.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Liikuntapalvelut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Janne,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040 828 4831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Vertaisliikuntamuotojen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1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7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Terveellinen ravitsemus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66334"/>
              </p:ext>
            </p:extLst>
          </p:nvPr>
        </p:nvGraphicFramePr>
        <p:xfrm>
          <a:off x="184824" y="1354927"/>
          <a:ext cx="11447852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ravitsemustietoa.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Järjestettyjen tilaisuuksien määrä, nettipäivitykset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hävikkiruoan käyttöä.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Tekninen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Arska,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Mirja, puh. 040 846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Myytyjen annosten määrä</a:t>
                      </a:r>
                    </a:p>
                    <a:p>
                      <a:r>
                        <a:rPr lang="fi-FI" sz="1600" dirty="0"/>
                        <a:t>Hävikin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Kansalaisopistolla on hyvään ravitsemukseen liittyviä kursseja.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Kurssien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7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Kaatumisen ehkäisy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26417"/>
              </p:ext>
            </p:extLst>
          </p:nvPr>
        </p:nvGraphicFramePr>
        <p:xfrm>
          <a:off x="184824" y="1604455"/>
          <a:ext cx="1144785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kodin turvallisuudesta ja ohjaa apuvälineasioissa eteenpäin.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  <a:p>
                      <a:r>
                        <a:rPr lang="fi-FI" sz="1600" dirty="0"/>
                        <a:t>Masa,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Julkaisujen määrä, 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monipuolista ravitsemusta.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Tekninen,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Mirja, puh. 040 846 1895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Myydyn hävikkiruoan määrä</a:t>
                      </a:r>
                    </a:p>
                    <a:p>
                      <a:r>
                        <a:rPr lang="fi-FI" sz="1600" dirty="0"/>
                        <a:t>Ravitsemuskurssien määrä kansalaisopistolla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luo liikuntatiloissa edellytyksiä riittävälle liikunnalle.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Liikuntapalvelut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Tilojen aukiolopäivien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ohjaa lääketiedon äärelle.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  <a:p>
                      <a:r>
                        <a:rPr lang="fi-FI" sz="1600" dirty="0"/>
                        <a:t>Masa,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6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tukee päihteetöntä elämäntapaa tietoa jakamalla ja merkityksellistä toimintaa järjestämällä.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  <a:p>
                      <a:r>
                        <a:rPr lang="fi-FI" sz="1600" dirty="0"/>
                        <a:t>Masa,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Kansalaisopiston kurssien määrä, nettipäivitykset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1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Kenttä, Puita, Luonne, Auringonlasku">
            <a:extLst>
              <a:ext uri="{FF2B5EF4-FFF2-40B4-BE49-F238E27FC236}">
                <a16:creationId xmlns:a16="http://schemas.microsoft.com/office/drawing/2014/main" id="{D39B040F-5BDD-7231-8482-1916A3072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b="84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2525810-8D90-9B45-76C9-6277C414A601}"/>
              </a:ext>
            </a:extLst>
          </p:cNvPr>
          <p:cNvSpPr txBox="1"/>
          <p:nvPr/>
        </p:nvSpPr>
        <p:spPr>
          <a:xfrm>
            <a:off x="172002" y="243512"/>
            <a:ext cx="7307943" cy="63709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Kunnan vastuualue ikäihmisten hyvinvointityössä</a:t>
            </a:r>
          </a:p>
          <a:p>
            <a:endParaRPr lang="fi-FI" sz="2000" dirty="0">
              <a:solidFill>
                <a:schemeClr val="accent2">
                  <a:lumMod val="20000"/>
                  <a:lumOff val="8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Hyvinvointialueuudistuksen jälkeen kunta vastaa hyvinvointityöstä niissä rakenteissa, jotka jäivät kunnalle.</a:t>
            </a:r>
          </a:p>
          <a:p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vastaa elinympäristön terveellisyydestä ja turvallisuudesta sekä vuokra-asuntojen saatavuudesta. Kunta vastaa liikunta-, vapaa-aika- ja kulttuuripalveluista: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uimahalli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kuntosalit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kunto- ja luistinradat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hiihtoladut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kansalaisopisto, aikuislukio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kirjasto ja kulttuuripalvelut 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kansalaistoimintaan käytettävät tilat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katujen ja teiden rakennus ja ylläpito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asuinalueiden siisteys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kaavoitus, ympäristöterveys</a:t>
            </a:r>
          </a:p>
        </p:txBody>
      </p:sp>
    </p:spTree>
    <p:extLst>
      <p:ext uri="{BB962C8B-B14F-4D97-AF65-F5344CB8AC3E}">
        <p14:creationId xmlns:p14="http://schemas.microsoft.com/office/powerpoint/2010/main" val="197817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Väkivallan ehkäisy ja seksuaaliterveys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02624"/>
              </p:ext>
            </p:extLst>
          </p:nvPr>
        </p:nvGraphicFramePr>
        <p:xfrm>
          <a:off x="184824" y="1604455"/>
          <a:ext cx="114478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tukikanavista.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Teija,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Julkaisujen määrä, 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Kunnan työntekijöiden </a:t>
                      </a:r>
                      <a:r>
                        <a:rPr lang="fi-FI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puheeksiottotaitoja</a:t>
                      </a: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vahvistetaan.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Teija,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Tarjotut koulutusmahdollisuudet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Kunnan järjestämät tilaisuudet suunnitellaan turvallisiksi.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  <a:p>
                      <a:r>
                        <a:rPr lang="fi-FI" sz="1600" dirty="0"/>
                        <a:t>Masa,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Asiakaspalautteet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8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Päihteetön elämäntapa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42874"/>
              </p:ext>
            </p:extLst>
          </p:nvPr>
        </p:nvGraphicFramePr>
        <p:xfrm>
          <a:off x="184824" y="1604455"/>
          <a:ext cx="11447852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tukikanavista.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Teija,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010 209 8455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Julkaisujen määrä, 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naapuriapurinkien syntyä.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Syntyneet ringit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luo edellytyksiä yhdistys- ja järjestötoiminnalle.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  <a:endParaRPr lang="fi-FI" sz="1600" dirty="0"/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Asiakaspalautteet, avustusten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Kirjastossa, liikuntatoimessa ja kansalaisopistossa on merkityksellistä tekemistä ja toimintaa.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  <a:p>
                      <a:r>
                        <a:rPr lang="fi-FI" sz="1600" dirty="0"/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2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226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Yksinäisyyden ehkäisy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86886"/>
              </p:ext>
            </p:extLst>
          </p:nvPr>
        </p:nvGraphicFramePr>
        <p:xfrm>
          <a:off x="184824" y="1393506"/>
          <a:ext cx="11447852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merkityksellistä toimintaa: kansalaisopisto, aikuislukio, kulttuuritilaisuudet ja kirjasto.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400" dirty="0"/>
                    </a:p>
                    <a:p>
                      <a:r>
                        <a:rPr lang="fi-FI" sz="1400" dirty="0"/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luo edellytyksiä yhdistys- ja järjestötoiminnalle.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Pirkko,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Inna,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Järjestettyjen </a:t>
                      </a:r>
                      <a:r>
                        <a:rPr lang="fi-FI" sz="1400" dirty="0" err="1"/>
                        <a:t>tilaisuuksienja</a:t>
                      </a:r>
                      <a:r>
                        <a:rPr lang="fi-FI" sz="1400" dirty="0"/>
                        <a:t> tapahtumien määrä, yhdistysten saamien avustusten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mahdollistaa yhteistä toimintaa tiloja tarjoamalla.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Hallinto, sivistys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Pirkko ja Teija,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 ja 010 209 8455</a:t>
                      </a:r>
                      <a:endParaRPr lang="fi-FI" sz="1400" dirty="0"/>
                    </a:p>
                    <a:p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naapuriapurinkien syntymistä.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Hallinto, sivistys, OSKU-hanke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Pirkko,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puh. 040 480 1492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Syntyneet ringit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2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liikuntamahdollisuuksia.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Janne,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040 828 4831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Osallistujamäärät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3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tukikanavista.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Pirkko,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Julkaisujen määrä, järjestettyjen tilaisuuksien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2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vahvistaa lähiluonnon käyttöä hyvinvoinnin lähteenä.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Tekniikka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Arska,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0400 784 570</a:t>
                      </a:r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Pasi, puh. </a:t>
                      </a:r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050 524 3003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Ulkoliikuntapaikkojen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3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6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Vaikutusmahdollisuudet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1492"/>
              </p:ext>
            </p:extLst>
          </p:nvPr>
        </p:nvGraphicFramePr>
        <p:xfrm>
          <a:off x="184824" y="1604455"/>
          <a:ext cx="1144785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jakaa tietoa palveluista monissa kanavissa.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 ja Teija,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 ja 010 209 8455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Nettipäivitykset, asiakaskontaktien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Kunnassa on käytössä osallistuva budjetointi.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Merja,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Budjetoinnin toteutuminen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Kunnassa on vanhus- ja vammaisneuvosto.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Kokouksien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selkeät, saavutettavat palautekanavat.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Merja,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Kanavien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2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latin typeface="+mn-lt"/>
                          <a:cs typeface="Cavolini" panose="03000502040302020204" pitchFamily="66" charset="0"/>
                        </a:rPr>
                        <a:t>Kunnan päätöksentekokanavista, päättäjistä ja päätöksistä on saatavilla ajantasainen tieto.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Merja,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Panu, puh. 040 702 0079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Ajantasaiset nettisivut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2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2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Yhteisen toiminnan mahdollisuudet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82353"/>
              </p:ext>
            </p:extLst>
          </p:nvPr>
        </p:nvGraphicFramePr>
        <p:xfrm>
          <a:off x="184824" y="1604455"/>
          <a:ext cx="11447852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tai luo edellytyksiä harrastustoiminnalle sekä yhdistys- ja järjestötoiminnalle.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Merja,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040 548 3854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</a:p>
                    <a:p>
                      <a:r>
                        <a:rPr lang="fi-FI" sz="1600" dirty="0"/>
                        <a:t>Inna,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040 576 5952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Tarjolla olevien harrastusmahdollisuuksien määrä, tarjolla olevien tilojen määrä.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edistää naapuriapurinkien syntymistä.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Hallinto, sivistys, OSKU-hanke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Syntyneet ringit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tarjoaa tiloja yhteisiin kokoontumisiin.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Hallinto, sivistys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Pirkko ja Teija, puh.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040 672 7170 ja 010 209 8455</a:t>
                      </a:r>
                      <a:endParaRPr lang="fi-FI" sz="1600" dirty="0"/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Tarjolla olevien tilojen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3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67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02F6A2-7312-7655-BA8C-30FFF7F368CA}"/>
              </a:ext>
            </a:extLst>
          </p:cNvPr>
          <p:cNvSpPr txBox="1"/>
          <p:nvPr/>
        </p:nvSpPr>
        <p:spPr>
          <a:xfrm>
            <a:off x="184824" y="94167"/>
            <a:ext cx="1144785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Tehtävät ja vastuutahot</a:t>
            </a:r>
          </a:p>
          <a:p>
            <a:pPr algn="ctr"/>
            <a:r>
              <a:rPr lang="fi-FI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Pääsy palvelujen äärelle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F5C5936-EA08-F132-EDDE-F2FC73A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73904"/>
              </p:ext>
            </p:extLst>
          </p:nvPr>
        </p:nvGraphicFramePr>
        <p:xfrm>
          <a:off x="184824" y="1604455"/>
          <a:ext cx="11447852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57">
                  <a:extLst>
                    <a:ext uri="{9D8B030D-6E8A-4147-A177-3AD203B41FA5}">
                      <a16:colId xmlns:a16="http://schemas.microsoft.com/office/drawing/2014/main" val="4011169757"/>
                    </a:ext>
                  </a:extLst>
                </a:gridCol>
                <a:gridCol w="1694969">
                  <a:extLst>
                    <a:ext uri="{9D8B030D-6E8A-4147-A177-3AD203B41FA5}">
                      <a16:colId xmlns:a16="http://schemas.microsoft.com/office/drawing/2014/main" val="3707042457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403612239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329426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Tehtävä &amp; tavoite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Vastuutaho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järjestää alueellaan joukkoliikenteen ja asiointiliikennettä.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Joukkoliikennevuorojen määrä kunnan eri osissa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Kunta kehittää tiedotusta joukkoliikenteestä.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Sivistys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Masa, puh. 040 480 1492</a:t>
                      </a:r>
                    </a:p>
                    <a:p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Tiina, puh. 050 339 6954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Nettipäivitysten määrä, aikataulujulkaisujen jakelupaikkojen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volini" panose="03000502040302020204" pitchFamily="66" charset="0"/>
                        </a:rPr>
                        <a:t>Kirjasto tarjoaa kotipalvelua niille kuntalaisille, jotka eivät itse pääse kirjastoon.</a:t>
                      </a:r>
                      <a:endParaRPr lang="fi-FI" sz="1800" dirty="0">
                        <a:solidFill>
                          <a:schemeClr val="tx1"/>
                        </a:solidFill>
                        <a:latin typeface="+mn-lt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Kirjasto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Seija, puh. 040 178 7004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Kotipalveluasiakkaiden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56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sara, Kirjoja, Laki, Ruokalaji">
            <a:extLst>
              <a:ext uri="{FF2B5EF4-FFF2-40B4-BE49-F238E27FC236}">
                <a16:creationId xmlns:a16="http://schemas.microsoft.com/office/drawing/2014/main" id="{BCA0387A-B7A8-1228-D946-BAAFF8CA1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8141721" cy="6857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53A4D78-1155-174F-0368-1A0BF05761B1}"/>
              </a:ext>
            </a:extLst>
          </p:cNvPr>
          <p:cNvSpPr txBox="1"/>
          <p:nvPr/>
        </p:nvSpPr>
        <p:spPr>
          <a:xfrm>
            <a:off x="8141722" y="221006"/>
            <a:ext cx="3613503" cy="546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 err="1">
                <a:latin typeface="Cavolini" panose="03000502040302020204" pitchFamily="66" charset="0"/>
                <a:cs typeface="Cavolini" panose="03000502040302020204" pitchFamily="66" charset="0"/>
              </a:rPr>
              <a:t>Käsittely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vanhus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- ja 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vammaisneuvosto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24.04. ja 06.06.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HYTE-</a:t>
            </a: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työryhmä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28.05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hyvinvointilautakunta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29.05.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kunnanhallitus</a:t>
            </a:r>
            <a:endParaRPr lang="en-US" sz="19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Cavolini" panose="03000502040302020204" pitchFamily="66" charset="0"/>
                <a:cs typeface="Cavolini" panose="03000502040302020204" pitchFamily="66" charset="0"/>
              </a:rPr>
              <a:t>kunnanvaltuusto</a:t>
            </a:r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45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Kynä, Käsinkirjoituksen, Kirjoittaminen">
            <a:extLst>
              <a:ext uri="{FF2B5EF4-FFF2-40B4-BE49-F238E27FC236}">
                <a16:creationId xmlns:a16="http://schemas.microsoft.com/office/drawing/2014/main" id="{68BB4129-23A7-6BA9-94F8-7C040482A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B71863F-195F-337E-F0D3-A5D39B95AAD7}"/>
              </a:ext>
            </a:extLst>
          </p:cNvPr>
          <p:cNvSpPr txBox="1"/>
          <p:nvPr/>
        </p:nvSpPr>
        <p:spPr>
          <a:xfrm>
            <a:off x="7518399" y="2329627"/>
            <a:ext cx="4514223" cy="437042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Suunnitelman laadintaan osallistuivat</a:t>
            </a:r>
          </a:p>
          <a:p>
            <a:endParaRPr lang="fi-FI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Vanhus- ja vammaisneuvosto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Pirkko Annala, hallintosihteeri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Merja Koivula-Laukka, hallintojohtaja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Ari Lindgren, tekninen johtaja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Pasi Väyrynen, kiinteistö- ja aluepäällikkö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Seija Österberg, kirjastonjohtaja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Tiina Laitinen, viestintä- ja kulttuurikoordinaattori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Teija Oksanen, palveluneuvoja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Inna Kääriäinen, vapaa-aikasihteeri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Janne Mensonen, liikuntaohjaaja</a:t>
            </a:r>
          </a:p>
          <a:p>
            <a:r>
              <a:rPr lang="fi-FI" sz="1600" dirty="0">
                <a:latin typeface="Cavolini" panose="03000502040302020204" pitchFamily="66" charset="0"/>
                <a:cs typeface="Cavolini" panose="03000502040302020204" pitchFamily="66" charset="0"/>
              </a:rPr>
              <a:t>Matti Vänttinen, sivistys- ja hyvinvointijohtaja</a:t>
            </a:r>
          </a:p>
        </p:txBody>
      </p:sp>
    </p:spTree>
    <p:extLst>
      <p:ext uri="{BB962C8B-B14F-4D97-AF65-F5344CB8AC3E}">
        <p14:creationId xmlns:p14="http://schemas.microsoft.com/office/powerpoint/2010/main" val="205417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3D23BBF-5EC5-647E-D6CB-42C4BCC718B0}"/>
              </a:ext>
            </a:extLst>
          </p:cNvPr>
          <p:cNvSpPr txBox="1"/>
          <p:nvPr/>
        </p:nvSpPr>
        <p:spPr>
          <a:xfrm>
            <a:off x="360217" y="471055"/>
            <a:ext cx="115639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Muita palvelutuottajia ikääntyneille kuntalaisille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Pohjois-Savon hyvinvointialue</a:t>
            </a:r>
          </a:p>
          <a:p>
            <a:pPr marL="742950" lvl="1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Ikäkeskus</a:t>
            </a:r>
          </a:p>
          <a:p>
            <a:pPr marL="742950" lvl="1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/>
              </a:rPr>
              <a:t>https://pshyvinvointialue.fi/ikakeskus</a:t>
            </a:r>
            <a:endParaRPr lang="fi-FI" sz="28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Neuvonta</a:t>
            </a: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Palvelut kotona asumisen tueksi</a:t>
            </a: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Ikääntyneiden omaishoidon tuki</a:t>
            </a: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Ikääntyneiden perhehoito</a:t>
            </a: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Ikääntyneiden asumispalvelut</a:t>
            </a:r>
          </a:p>
          <a:p>
            <a:pPr marL="1200150" lvl="2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Muistihoitajan vastaanotto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7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3D23BBF-5EC5-647E-D6CB-42C4BCC718B0}"/>
              </a:ext>
            </a:extLst>
          </p:cNvPr>
          <p:cNvSpPr txBox="1"/>
          <p:nvPr/>
        </p:nvSpPr>
        <p:spPr>
          <a:xfrm>
            <a:off x="360217" y="471055"/>
            <a:ext cx="115639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Muita palveluntuottajia ikääntyneille kuntalaisille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Sisä-Savon kansalaisopisto</a:t>
            </a:r>
          </a:p>
          <a:p>
            <a:pPr marL="742950" lvl="1" indent="-28575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/>
              </a:rPr>
              <a:t>https://suonenjoki.fi/vapaa-aika/sisa-savon-kansalaisopisto/</a:t>
            </a:r>
            <a:endParaRPr lang="fi-FI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seurakunta</a:t>
            </a:r>
          </a:p>
          <a:p>
            <a:pPr marL="742950" lvl="1" indent="-28575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https://www.rautalamminseurakunta.fi/</a:t>
            </a:r>
            <a:endParaRPr lang="fi-FI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Kuopion ortodoksinen seurakunta</a:t>
            </a:r>
          </a:p>
          <a:p>
            <a:pPr marL="742950" lvl="1" indent="-28575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4"/>
              </a:rPr>
              <a:t>https://ortkuopio.fi/</a:t>
            </a:r>
            <a:endParaRPr lang="fi-FI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helluntaiseurakunta</a:t>
            </a:r>
          </a:p>
          <a:p>
            <a:pPr marL="742950" lvl="1" indent="-28575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5"/>
              </a:rPr>
              <a:t>https://rlhelluntai.fi/</a:t>
            </a:r>
            <a:endParaRPr lang="fi-FI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SPR</a:t>
            </a:r>
          </a:p>
          <a:p>
            <a:pPr marL="742950" lvl="1" indent="-28575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6"/>
              </a:rPr>
              <a:t>https://rednet.punainenristi.fi/rautalampi</a:t>
            </a:r>
            <a:endParaRPr lang="fi-FI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Martat</a:t>
            </a:r>
          </a:p>
          <a:p>
            <a:pPr marL="800100" lvl="1" indent="-342900">
              <a:buFontTx/>
              <a:buChar char="-"/>
            </a:pPr>
            <a:r>
              <a:rPr lang="fi-FI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7"/>
              </a:rPr>
              <a:t>https://www.facebook.com/p/Rautalammin-Martat-ry-100064919371539/</a:t>
            </a:r>
            <a:endParaRPr lang="fi-FI" sz="2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465" name="Freeform: Shape 19464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467" name="Freeform: Shape 1946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469" name="Freeform: Shape 1946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B512B35-F909-8ED1-3B97-C38D486539C6}"/>
              </a:ext>
            </a:extLst>
          </p:cNvPr>
          <p:cNvSpPr txBox="1"/>
          <p:nvPr/>
        </p:nvSpPr>
        <p:spPr>
          <a:xfrm>
            <a:off x="6638190" y="612844"/>
            <a:ext cx="54630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Hallintotoimi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vanhus- ja vammaisneuvosto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vuokra-asuminen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KELA-neuvonta</a:t>
            </a:r>
          </a:p>
          <a:p>
            <a:endParaRPr lang="fi-FI" dirty="0">
              <a:solidFill>
                <a:schemeClr val="accent6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b="1" u="sng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Tekninen toimi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elinympäristön terveellisyys ja turvallisuus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rakennetun ympäristön hoito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hyvinvointia tukevien elinympäristöratkaisujen suunnittelu ja toteutus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vuokra-asuminen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ulkoliikuntapaikat</a:t>
            </a:r>
          </a:p>
          <a:p>
            <a:endParaRPr lang="fi-FI" dirty="0">
              <a:solidFill>
                <a:schemeClr val="accent6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b="1" u="sng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Sivistystoimi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mielekäs ja terveyttä edistävä arki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kirjasto, kansalaisopisto, aikuislukio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liikuntasalit, kuntosalit, uimahalli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joukkoliikenne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HYTE-työ, ehkäisevä päihdetyö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327A24E-381F-412D-300B-4D84FDA11F7B}"/>
              </a:ext>
            </a:extLst>
          </p:cNvPr>
          <p:cNvSpPr txBox="1"/>
          <p:nvPr/>
        </p:nvSpPr>
        <p:spPr>
          <a:xfrm>
            <a:off x="271095" y="266873"/>
            <a:ext cx="6741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Työnjako ikäihmisten </a:t>
            </a:r>
          </a:p>
          <a:p>
            <a:r>
              <a:rPr lang="fi-FI" sz="32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hyvinvointipalveluissa:</a:t>
            </a:r>
          </a:p>
        </p:txBody>
      </p:sp>
      <p:pic>
        <p:nvPicPr>
          <p:cNvPr id="19460" name="Picture 4" descr="Jakoavain, Työkalu, Laitteet, Korjaus">
            <a:extLst>
              <a:ext uri="{FF2B5EF4-FFF2-40B4-BE49-F238E27FC236}">
                <a16:creationId xmlns:a16="http://schemas.microsoft.com/office/drawing/2014/main" id="{AEEF0E10-F5D0-498A-3EAF-586AE29A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5" y="1735881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05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3D23BBF-5EC5-647E-D6CB-42C4BCC718B0}"/>
              </a:ext>
            </a:extLst>
          </p:cNvPr>
          <p:cNvSpPr txBox="1"/>
          <p:nvPr/>
        </p:nvSpPr>
        <p:spPr>
          <a:xfrm>
            <a:off x="360217" y="471055"/>
            <a:ext cx="1156392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Muita palveluntuottajia ikääntyneille kuntalaisille</a:t>
            </a: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Eläkeliitto</a:t>
            </a:r>
          </a:p>
          <a:p>
            <a:pPr marL="742950" lvl="1" indent="-285750">
              <a:buFontTx/>
              <a:buChar char="-"/>
            </a:pPr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/>
              </a:rPr>
              <a:t>https://www.elakeliitto.fi/yhdistykset/rautalampi</a:t>
            </a: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eläkeläiset</a:t>
            </a:r>
          </a:p>
          <a:p>
            <a:pPr marL="742950" lvl="1" indent="-285750">
              <a:buFontTx/>
              <a:buChar char="-"/>
            </a:pPr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https://yhdistykset.elakelaiset.fi/rautalampi/</a:t>
            </a: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eläkkeensaajat</a:t>
            </a:r>
          </a:p>
          <a:p>
            <a:endParaRPr lang="fi-FI" sz="2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Urheiluseurat</a:t>
            </a: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Rautalammin urheilijat, </a:t>
            </a:r>
            <a:r>
              <a:rPr lang="fi-FI" sz="24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RautU</a:t>
            </a:r>
            <a:endParaRPr lang="fi-FI" sz="2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800100" lvl="1" indent="-342900">
              <a:buFontTx/>
              <a:buChar char="-"/>
            </a:pPr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4"/>
              </a:rPr>
              <a:t>https://www.rautalamminurheilijat.fi/</a:t>
            </a: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Kerkonkosken Ketterä</a:t>
            </a:r>
          </a:p>
          <a:p>
            <a:pPr marL="800100" lvl="1" indent="-342900">
              <a:buFontTx/>
              <a:buChar char="-"/>
            </a:pPr>
            <a:r>
              <a:rPr lang="fi-F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5"/>
              </a:rPr>
              <a:t>https://www.facebook.com/KerkonkoskenKettera/</a:t>
            </a: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endParaRPr lang="fi-FI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04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olku, Puita, Syksy, Sumu, Katu, Pudota">
            <a:extLst>
              <a:ext uri="{FF2B5EF4-FFF2-40B4-BE49-F238E27FC236}">
                <a16:creationId xmlns:a16="http://schemas.microsoft.com/office/drawing/2014/main" id="{1A75FA27-3B1A-28F6-D0AE-42963D0CD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50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3EC2557-1FF0-91CD-6EEE-04F77AC84102}"/>
              </a:ext>
            </a:extLst>
          </p:cNvPr>
          <p:cNvSpPr txBox="1"/>
          <p:nvPr/>
        </p:nvSpPr>
        <p:spPr>
          <a:xfrm>
            <a:off x="202542" y="5429332"/>
            <a:ext cx="5708732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Kiitos kiinnostuksestasi!</a:t>
            </a:r>
          </a:p>
          <a:p>
            <a:r>
              <a:rPr lang="fi-FI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Yhdessä eteenpäin.</a:t>
            </a:r>
          </a:p>
        </p:txBody>
      </p:sp>
    </p:spTree>
    <p:extLst>
      <p:ext uri="{BB962C8B-B14F-4D97-AF65-F5344CB8AC3E}">
        <p14:creationId xmlns:p14="http://schemas.microsoft.com/office/powerpoint/2010/main" val="36944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Katu, Puita, Puiden Reunustama, Polku">
            <a:extLst>
              <a:ext uri="{FF2B5EF4-FFF2-40B4-BE49-F238E27FC236}">
                <a16:creationId xmlns:a16="http://schemas.microsoft.com/office/drawing/2014/main" id="{393E79EB-FEAA-9C1B-1843-DE0698F2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95" y="917247"/>
            <a:ext cx="7525851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E036774-8605-3042-43CB-8A0D9CCCF7B8}"/>
              </a:ext>
            </a:extLst>
          </p:cNvPr>
          <p:cNvSpPr txBox="1"/>
          <p:nvPr/>
        </p:nvSpPr>
        <p:spPr>
          <a:xfrm>
            <a:off x="7994469" y="1407885"/>
            <a:ext cx="3811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Tavoitealueet</a:t>
            </a:r>
            <a:endParaRPr lang="fi-FI" sz="24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fi-FI" sz="24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Turvallinen arki ja terveellinen elinympäristö</a:t>
            </a:r>
          </a:p>
          <a:p>
            <a:pPr marL="342900" indent="-342900">
              <a:buAutoNum type="arabicPeriod"/>
            </a:pPr>
            <a:endParaRPr lang="fi-FI" sz="24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Mielen hyvinvointi</a:t>
            </a:r>
          </a:p>
          <a:p>
            <a:pPr marL="342900" indent="-342900">
              <a:buAutoNum type="arabicPeriod"/>
            </a:pPr>
            <a:endParaRPr lang="fi-FI" sz="24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Osallisuuden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302602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Kahvia, Kirja, Kukat, Asetus">
            <a:extLst>
              <a:ext uri="{FF2B5EF4-FFF2-40B4-BE49-F238E27FC236}">
                <a16:creationId xmlns:a16="http://schemas.microsoft.com/office/drawing/2014/main" id="{E32030E7-AA8B-6963-6B7A-4CB4C601A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 b="130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EC017D6-E69F-8087-36A3-CE25B6F65303}"/>
              </a:ext>
            </a:extLst>
          </p:cNvPr>
          <p:cNvSpPr txBox="1"/>
          <p:nvPr/>
        </p:nvSpPr>
        <p:spPr>
          <a:xfrm>
            <a:off x="184826" y="301557"/>
            <a:ext cx="4226918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1. tavoitealue:</a:t>
            </a:r>
          </a:p>
          <a:p>
            <a:r>
              <a:rPr lang="fi-FI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Turvallinen arki ja terveellinen elinympäristö</a:t>
            </a:r>
          </a:p>
        </p:txBody>
      </p:sp>
    </p:spTree>
    <p:extLst>
      <p:ext uri="{BB962C8B-B14F-4D97-AF65-F5344CB8AC3E}">
        <p14:creationId xmlns:p14="http://schemas.microsoft.com/office/powerpoint/2010/main" val="206354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kkuna, Ikkunalaudalla, Kukka">
            <a:extLst>
              <a:ext uri="{FF2B5EF4-FFF2-40B4-BE49-F238E27FC236}">
                <a16:creationId xmlns:a16="http://schemas.microsoft.com/office/drawing/2014/main" id="{4CF3B635-5659-CAE5-7C4F-2FDAD6DE8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7617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D244ECB-50D7-C0DA-9AF5-CBC0C627E556}"/>
              </a:ext>
            </a:extLst>
          </p:cNvPr>
          <p:cNvSpPr txBox="1"/>
          <p:nvPr/>
        </p:nvSpPr>
        <p:spPr>
          <a:xfrm>
            <a:off x="223299" y="5428857"/>
            <a:ext cx="7487827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Asuminen</a:t>
            </a:r>
          </a:p>
          <a:p>
            <a:r>
              <a:rPr lang="fi-FI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laatii suunnitelman laadukkaan vuokra-asuntotarjonnan varmistamiseksi.</a:t>
            </a:r>
          </a:p>
        </p:txBody>
      </p:sp>
    </p:spTree>
    <p:extLst>
      <p:ext uri="{BB962C8B-B14F-4D97-AF65-F5344CB8AC3E}">
        <p14:creationId xmlns:p14="http://schemas.microsoft.com/office/powerpoint/2010/main" val="63384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122" name="Picture 2" descr="Metsä, Polku, Puita, Ulkona, Tapa">
            <a:extLst>
              <a:ext uri="{FF2B5EF4-FFF2-40B4-BE49-F238E27FC236}">
                <a16:creationId xmlns:a16="http://schemas.microsoft.com/office/drawing/2014/main" id="{D809FDB8-E855-83BA-A0A7-836FA467D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0328FA0-1080-4642-BEB9-A1EA32CC4BB9}"/>
              </a:ext>
            </a:extLst>
          </p:cNvPr>
          <p:cNvSpPr txBox="1"/>
          <p:nvPr/>
        </p:nvSpPr>
        <p:spPr>
          <a:xfrm>
            <a:off x="4886037" y="4826003"/>
            <a:ext cx="7164558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Terveellinen ja turvallinen ympäristö:</a:t>
            </a:r>
          </a:p>
          <a:p>
            <a:endParaRPr lang="fi-FI" sz="1100" kern="1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volini" panose="03000502040302020204" pitchFamily="66" charset="0"/>
              <a:ea typeface="Aptos" panose="020B0004020202020204" pitchFamily="34" charset="0"/>
              <a:cs typeface="Cavolini" panose="03000502040302020204" pitchFamily="66" charset="0"/>
            </a:endParaRPr>
          </a:p>
          <a:p>
            <a:r>
              <a:rPr lang="fi-FI" sz="1600" kern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huolehtii katualueiden kunnossa- ja puhtaanapidosta.</a:t>
            </a:r>
          </a:p>
          <a:p>
            <a:r>
              <a:rPr lang="fi-FI" sz="1600" kern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järjestää penkkejä katualueille lepäämistä varten.</a:t>
            </a:r>
          </a:p>
          <a:p>
            <a:r>
              <a:rPr lang="fi-FI" sz="1600" kern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huolehtii turvallisesta ja esteettömästä pääsystä järjestämiensä palvelujen äärelle.</a:t>
            </a:r>
          </a:p>
          <a:p>
            <a:r>
              <a:rPr lang="fi-FI" sz="1600" kern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jakaa liukuesteitä kaatumisten ehkäisemiseksi. </a:t>
            </a:r>
          </a:p>
        </p:txBody>
      </p:sp>
    </p:spTree>
    <p:extLst>
      <p:ext uri="{BB962C8B-B14F-4D97-AF65-F5344CB8AC3E}">
        <p14:creationId xmlns:p14="http://schemas.microsoft.com/office/powerpoint/2010/main" val="329049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Peukalo, Palaute, Raportoi Takaisin">
            <a:extLst>
              <a:ext uri="{FF2B5EF4-FFF2-40B4-BE49-F238E27FC236}">
                <a16:creationId xmlns:a16="http://schemas.microsoft.com/office/drawing/2014/main" id="{2ACE13BE-735D-C1BD-8762-707E41B0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61F6632-F5DE-74CC-2893-8FA599DFB555}"/>
              </a:ext>
            </a:extLst>
          </p:cNvPr>
          <p:cNvSpPr txBox="1"/>
          <p:nvPr/>
        </p:nvSpPr>
        <p:spPr>
          <a:xfrm>
            <a:off x="233464" y="233464"/>
            <a:ext cx="428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AVUN SAANTI JA </a:t>
            </a:r>
          </a:p>
          <a:p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PÄÄSY PALVELUJEN ÄÄRELLE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20FB941-FB3C-79DE-2722-B6B28868C3F3}"/>
              </a:ext>
            </a:extLst>
          </p:cNvPr>
          <p:cNvSpPr txBox="1"/>
          <p:nvPr/>
        </p:nvSpPr>
        <p:spPr>
          <a:xfrm>
            <a:off x="1159496" y="3429000"/>
            <a:ext cx="2639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järjestää pääsyn palvelujen äärelle joukko- ja asiointiliikenteellä.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4C26286-2D79-934B-B88A-8BBC8E6A430C}"/>
              </a:ext>
            </a:extLst>
          </p:cNvPr>
          <p:cNvSpPr txBox="1"/>
          <p:nvPr/>
        </p:nvSpPr>
        <p:spPr>
          <a:xfrm>
            <a:off x="1621410" y="1432874"/>
            <a:ext cx="209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jakaa tietoa muiden viranomaisten palveluista.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D43B626-304A-2B4B-B92A-9748E10B81A1}"/>
              </a:ext>
            </a:extLst>
          </p:cNvPr>
          <p:cNvSpPr txBox="1"/>
          <p:nvPr/>
        </p:nvSpPr>
        <p:spPr>
          <a:xfrm>
            <a:off x="3740937" y="1250485"/>
            <a:ext cx="209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edistää naapuriapu-</a:t>
            </a:r>
          </a:p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rinkien syntyä.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74BA0CC-7542-8AB4-E41B-19B0D526DAE5}"/>
              </a:ext>
            </a:extLst>
          </p:cNvPr>
          <p:cNvSpPr txBox="1"/>
          <p:nvPr/>
        </p:nvSpPr>
        <p:spPr>
          <a:xfrm>
            <a:off x="8475922" y="966496"/>
            <a:ext cx="2566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kern="100" dirty="0">
                <a:solidFill>
                  <a:schemeClr val="accent4">
                    <a:lumMod val="5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jakaa tietoa poikkeustilanteisiin varautumisesta, esimerkiksi 72 tunnin selviytymispaketin sisällöstä.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3760732-68D9-6CDF-C33F-D1ABA6B9680F}"/>
              </a:ext>
            </a:extLst>
          </p:cNvPr>
          <p:cNvSpPr txBox="1"/>
          <p:nvPr/>
        </p:nvSpPr>
        <p:spPr>
          <a:xfrm>
            <a:off x="6278725" y="966496"/>
            <a:ext cx="14642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kern="100" dirty="0">
                <a:solidFill>
                  <a:schemeClr val="accent4">
                    <a:lumMod val="5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antaa tukea ikäihmisten </a:t>
            </a:r>
            <a:r>
              <a:rPr lang="fi-FI" sz="1400" kern="100" dirty="0" err="1">
                <a:solidFill>
                  <a:schemeClr val="accent4">
                    <a:lumMod val="5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digiturvalli</a:t>
            </a:r>
            <a:r>
              <a:rPr lang="fi-FI" sz="1400" kern="100" dirty="0">
                <a:solidFill>
                  <a:schemeClr val="accent4">
                    <a:lumMod val="5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-</a:t>
            </a:r>
          </a:p>
          <a:p>
            <a:r>
              <a:rPr lang="fi-FI" sz="1400" kern="100" dirty="0">
                <a:solidFill>
                  <a:schemeClr val="accent4">
                    <a:lumMod val="50000"/>
                  </a:schemeClr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suuteen.</a:t>
            </a: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8D764B81-5325-183D-2391-7CFAC7D57CDA}"/>
              </a:ext>
            </a:extLst>
          </p:cNvPr>
          <p:cNvSpPr/>
          <p:nvPr/>
        </p:nvSpPr>
        <p:spPr>
          <a:xfrm rot="13061448">
            <a:off x="1682078" y="4613779"/>
            <a:ext cx="2809188" cy="2668269"/>
          </a:xfrm>
          <a:prstGeom prst="wedgeEllipse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F34C2BE-ECE5-09F1-6E56-24FD8373E780}"/>
              </a:ext>
            </a:extLst>
          </p:cNvPr>
          <p:cNvSpPr txBox="1"/>
          <p:nvPr/>
        </p:nvSpPr>
        <p:spPr>
          <a:xfrm>
            <a:off x="2007745" y="5005000"/>
            <a:ext cx="238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tarjoaa </a:t>
            </a:r>
            <a:r>
              <a:rPr lang="fi-FI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lähiasiointimah</a:t>
            </a:r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</a:p>
          <a:p>
            <a:r>
              <a:rPr lang="fi-FI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dollisuuden</a:t>
            </a:r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kunnan ja </a:t>
            </a:r>
            <a:r>
              <a:rPr lang="fi-FI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KELAn</a:t>
            </a:r>
            <a:r>
              <a:rPr lang="fi-FI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palveluissa.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119D9AE-7F65-9A3A-30D2-90F585E1BB0D}"/>
              </a:ext>
            </a:extLst>
          </p:cNvPr>
          <p:cNvSpPr txBox="1"/>
          <p:nvPr/>
        </p:nvSpPr>
        <p:spPr>
          <a:xfrm>
            <a:off x="8095267" y="3429000"/>
            <a:ext cx="3188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kern="100" dirty="0"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Kunta jakaa tietoa avun tarpeen ennakoimisesta, esimerkiksi valtuutuksista asioiden hoitamiseen.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9C0E7236-7955-AD6B-AC96-F9D7E677D80D}"/>
              </a:ext>
            </a:extLst>
          </p:cNvPr>
          <p:cNvSpPr/>
          <p:nvPr/>
        </p:nvSpPr>
        <p:spPr>
          <a:xfrm rot="5739263">
            <a:off x="8623393" y="4619669"/>
            <a:ext cx="2080470" cy="2575765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1D1234-B4E6-CEB9-A673-26318C0362A9}"/>
              </a:ext>
            </a:extLst>
          </p:cNvPr>
          <p:cNvSpPr txBox="1"/>
          <p:nvPr/>
        </p:nvSpPr>
        <p:spPr>
          <a:xfrm>
            <a:off x="8647605" y="5286626"/>
            <a:ext cx="2223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Kunta tarjoaa kotipalvelua niille kuntalaisille, jotka eivät itse pääse kirjastoon.</a:t>
            </a:r>
          </a:p>
        </p:txBody>
      </p:sp>
    </p:spTree>
    <p:extLst>
      <p:ext uri="{BB962C8B-B14F-4D97-AF65-F5344CB8AC3E}">
        <p14:creationId xmlns:p14="http://schemas.microsoft.com/office/powerpoint/2010/main" val="142233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10182</TotalTime>
  <Words>2620</Words>
  <Application>Microsoft Office PowerPoint</Application>
  <PresentationFormat>Laajakuva</PresentationFormat>
  <Paragraphs>610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8" baseType="lpstr">
      <vt:lpstr>Meiryo</vt:lpstr>
      <vt:lpstr>Aptos</vt:lpstr>
      <vt:lpstr>Aptos Display</vt:lpstr>
      <vt:lpstr>Arial</vt:lpstr>
      <vt:lpstr>Cavolini</vt:lpstr>
      <vt:lpstr>Dreaming Outloud Script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Matti Vänttinen</dc:creator>
  <cp:lastModifiedBy>Matti Vänttinen</cp:lastModifiedBy>
  <cp:revision>55</cp:revision>
  <cp:lastPrinted>2024-05-10T05:36:32Z</cp:lastPrinted>
  <dcterms:created xsi:type="dcterms:W3CDTF">2024-04-26T09:02:18Z</dcterms:created>
  <dcterms:modified xsi:type="dcterms:W3CDTF">2024-06-14T06:25:09Z</dcterms:modified>
</cp:coreProperties>
</file>