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0" r:id="rId11"/>
    <p:sldId id="272" r:id="rId12"/>
    <p:sldId id="273" r:id="rId13"/>
    <p:sldId id="265" r:id="rId14"/>
    <p:sldId id="276" r:id="rId15"/>
    <p:sldId id="277" r:id="rId16"/>
    <p:sldId id="266" r:id="rId17"/>
    <p:sldId id="274" r:id="rId18"/>
    <p:sldId id="275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cg.fi\common\LTR\Liiketoimintaryhm&#228;t\VYM\YMS\Tietokirjasto\Akustiikka\Seminaarit\Tuulivoimainfo_LADEC2014-08-28\GamesaG13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19316796747702E-2"/>
          <c:y val="4.0882844906397188E-2"/>
          <c:w val="0.775047073129838"/>
          <c:h val="0.8659253716454155"/>
        </c:manualLayout>
      </c:layout>
      <c:lineChart>
        <c:grouping val="standard"/>
        <c:varyColors val="0"/>
        <c:ser>
          <c:idx val="1"/>
          <c:order val="0"/>
          <c:tx>
            <c:v>dB A</c:v>
          </c:tx>
          <c:marker>
            <c:symbol val="none"/>
          </c:marker>
          <c:cat>
            <c:numRef>
              <c:f>Sheet1!$A$3:$A$30</c:f>
              <c:numCache>
                <c:formatCode>General</c:formatCode>
                <c:ptCount val="28"/>
                <c:pt idx="0">
                  <c:v>20</c:v>
                </c:pt>
                <c:pt idx="1">
                  <c:v>25</c:v>
                </c:pt>
                <c:pt idx="2">
                  <c:v>31.5</c:v>
                </c:pt>
                <c:pt idx="3">
                  <c:v>40</c:v>
                </c:pt>
                <c:pt idx="4">
                  <c:v>50</c:v>
                </c:pt>
                <c:pt idx="5">
                  <c:v>63</c:v>
                </c:pt>
                <c:pt idx="6">
                  <c:v>80</c:v>
                </c:pt>
                <c:pt idx="7">
                  <c:v>100</c:v>
                </c:pt>
                <c:pt idx="8">
                  <c:v>125</c:v>
                </c:pt>
                <c:pt idx="9">
                  <c:v>160</c:v>
                </c:pt>
                <c:pt idx="10">
                  <c:v>200</c:v>
                </c:pt>
                <c:pt idx="11">
                  <c:v>250</c:v>
                </c:pt>
                <c:pt idx="12">
                  <c:v>315</c:v>
                </c:pt>
                <c:pt idx="13">
                  <c:v>400</c:v>
                </c:pt>
                <c:pt idx="14">
                  <c:v>500</c:v>
                </c:pt>
                <c:pt idx="15">
                  <c:v>630</c:v>
                </c:pt>
                <c:pt idx="16">
                  <c:v>800</c:v>
                </c:pt>
                <c:pt idx="17" formatCode="#,##0">
                  <c:v>1000</c:v>
                </c:pt>
                <c:pt idx="18" formatCode="#,##0">
                  <c:v>1250</c:v>
                </c:pt>
                <c:pt idx="19" formatCode="#,##0">
                  <c:v>1600</c:v>
                </c:pt>
                <c:pt idx="20" formatCode="#,##0">
                  <c:v>2000</c:v>
                </c:pt>
                <c:pt idx="21" formatCode="#,##0">
                  <c:v>2500</c:v>
                </c:pt>
                <c:pt idx="22" formatCode="#,##0">
                  <c:v>3150</c:v>
                </c:pt>
                <c:pt idx="23" formatCode="#,##0">
                  <c:v>4000</c:v>
                </c:pt>
                <c:pt idx="24" formatCode="#,##0">
                  <c:v>5000</c:v>
                </c:pt>
                <c:pt idx="25" formatCode="#,##0">
                  <c:v>6300</c:v>
                </c:pt>
                <c:pt idx="26" formatCode="#,##0">
                  <c:v>8000</c:v>
                </c:pt>
                <c:pt idx="27" formatCode="#,##0">
                  <c:v>10000</c:v>
                </c:pt>
              </c:numCache>
            </c:numRef>
          </c:cat>
          <c:val>
            <c:numRef>
              <c:f>Sheet1!$B$3:$B$30</c:f>
              <c:numCache>
                <c:formatCode>General</c:formatCode>
                <c:ptCount val="28"/>
                <c:pt idx="0">
                  <c:v>63.6</c:v>
                </c:pt>
                <c:pt idx="1">
                  <c:v>65.099999999999994</c:v>
                </c:pt>
                <c:pt idx="2">
                  <c:v>67.099999999999994</c:v>
                </c:pt>
                <c:pt idx="3">
                  <c:v>69.7</c:v>
                </c:pt>
                <c:pt idx="4">
                  <c:v>72.900000000000006</c:v>
                </c:pt>
                <c:pt idx="5">
                  <c:v>76.900000000000006</c:v>
                </c:pt>
                <c:pt idx="6">
                  <c:v>79.5</c:v>
                </c:pt>
                <c:pt idx="7">
                  <c:v>83.1</c:v>
                </c:pt>
                <c:pt idx="8">
                  <c:v>86.7</c:v>
                </c:pt>
                <c:pt idx="9">
                  <c:v>89.9</c:v>
                </c:pt>
                <c:pt idx="10">
                  <c:v>92.6</c:v>
                </c:pt>
                <c:pt idx="11">
                  <c:v>94.9</c:v>
                </c:pt>
                <c:pt idx="12">
                  <c:v>96.5</c:v>
                </c:pt>
                <c:pt idx="13">
                  <c:v>97.6</c:v>
                </c:pt>
                <c:pt idx="14">
                  <c:v>98.2</c:v>
                </c:pt>
                <c:pt idx="15">
                  <c:v>98.2</c:v>
                </c:pt>
                <c:pt idx="16">
                  <c:v>97.8</c:v>
                </c:pt>
                <c:pt idx="17">
                  <c:v>96.9</c:v>
                </c:pt>
                <c:pt idx="18">
                  <c:v>95.6</c:v>
                </c:pt>
                <c:pt idx="19">
                  <c:v>94</c:v>
                </c:pt>
                <c:pt idx="20">
                  <c:v>92.5</c:v>
                </c:pt>
                <c:pt idx="21">
                  <c:v>91</c:v>
                </c:pt>
                <c:pt idx="22">
                  <c:v>89.8</c:v>
                </c:pt>
                <c:pt idx="23">
                  <c:v>88.6</c:v>
                </c:pt>
                <c:pt idx="24">
                  <c:v>87.4</c:v>
                </c:pt>
                <c:pt idx="25">
                  <c:v>86.3</c:v>
                </c:pt>
                <c:pt idx="26">
                  <c:v>85.8</c:v>
                </c:pt>
                <c:pt idx="27">
                  <c:v>85.4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EE-48A2-B6BF-9466D9809FAB}"/>
            </c:ext>
          </c:extLst>
        </c:ser>
        <c:ser>
          <c:idx val="0"/>
          <c:order val="1"/>
          <c:tx>
            <c:v>dB LIN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0.19559050286065224"/>
                  <c:y val="5.9964251350470106E-3"/>
                </c:manualLayout>
              </c:layout>
              <c:numFmt formatCode="General" sourceLinked="0"/>
            </c:trendlineLbl>
          </c:trendline>
          <c:val>
            <c:numRef>
              <c:f>Sheet1!$G$3:$G$30</c:f>
              <c:numCache>
                <c:formatCode>General</c:formatCode>
                <c:ptCount val="28"/>
                <c:pt idx="0">
                  <c:v>114.1</c:v>
                </c:pt>
                <c:pt idx="1">
                  <c:v>109.8</c:v>
                </c:pt>
                <c:pt idx="2">
                  <c:v>106.5</c:v>
                </c:pt>
                <c:pt idx="3">
                  <c:v>104.30000000000001</c:v>
                </c:pt>
                <c:pt idx="4">
                  <c:v>103.10000000000001</c:v>
                </c:pt>
                <c:pt idx="5">
                  <c:v>103.10000000000001</c:v>
                </c:pt>
                <c:pt idx="6">
                  <c:v>102</c:v>
                </c:pt>
                <c:pt idx="7">
                  <c:v>102.19999999999999</c:v>
                </c:pt>
                <c:pt idx="8">
                  <c:v>102.80000000000001</c:v>
                </c:pt>
                <c:pt idx="9">
                  <c:v>103.30000000000001</c:v>
                </c:pt>
                <c:pt idx="10">
                  <c:v>103.5</c:v>
                </c:pt>
                <c:pt idx="11">
                  <c:v>103.5</c:v>
                </c:pt>
                <c:pt idx="12">
                  <c:v>103.1</c:v>
                </c:pt>
                <c:pt idx="13">
                  <c:v>102.39999999999999</c:v>
                </c:pt>
                <c:pt idx="14">
                  <c:v>101.4</c:v>
                </c:pt>
                <c:pt idx="15">
                  <c:v>100.10000000000001</c:v>
                </c:pt>
                <c:pt idx="16">
                  <c:v>98.6</c:v>
                </c:pt>
                <c:pt idx="17">
                  <c:v>96.9</c:v>
                </c:pt>
                <c:pt idx="18">
                  <c:v>95</c:v>
                </c:pt>
                <c:pt idx="19">
                  <c:v>93</c:v>
                </c:pt>
                <c:pt idx="20">
                  <c:v>91.3</c:v>
                </c:pt>
                <c:pt idx="21">
                  <c:v>89.7</c:v>
                </c:pt>
                <c:pt idx="22">
                  <c:v>88.6</c:v>
                </c:pt>
                <c:pt idx="23">
                  <c:v>87.6</c:v>
                </c:pt>
                <c:pt idx="24">
                  <c:v>86.9</c:v>
                </c:pt>
                <c:pt idx="25">
                  <c:v>86.399999999999991</c:v>
                </c:pt>
                <c:pt idx="26">
                  <c:v>86.899999999999991</c:v>
                </c:pt>
                <c:pt idx="27">
                  <c:v>87.9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E-48A2-B6BF-9466D9809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448832"/>
        <c:axId val="89450368"/>
      </c:lineChart>
      <c:catAx>
        <c:axId val="894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450368"/>
        <c:crosses val="autoZero"/>
        <c:auto val="1"/>
        <c:lblAlgn val="ctr"/>
        <c:lblOffset val="100"/>
        <c:noMultiLvlLbl val="0"/>
      </c:catAx>
      <c:valAx>
        <c:axId val="89450368"/>
        <c:scaling>
          <c:orientation val="minMax"/>
          <c:max val="120"/>
          <c:min val="6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89448832"/>
        <c:crosses val="autoZero"/>
        <c:crossBetween val="midCat"/>
        <c:majorUnit val="10"/>
        <c:minorUnit val="5"/>
      </c:valAx>
    </c:plotArea>
    <c:legend>
      <c:legendPos val="r"/>
      <c:layout>
        <c:manualLayout>
          <c:xMode val="edge"/>
          <c:yMode val="edge"/>
          <c:x val="0.83054991965306701"/>
          <c:y val="0.30691541052272148"/>
          <c:w val="0.16047816315419641"/>
          <c:h val="0.1373560193253017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0DFB6-19F6-4278-A1C3-BD86F212C909}" type="datetimeFigureOut">
              <a:rPr lang="fi-FI" smtClean="0"/>
              <a:t>13.8.2024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2BF3B-436D-4122-BC29-E51C41DE5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02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BF3B-436D-4122-BC29-E51C41DE5529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64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BF3B-436D-4122-BC29-E51C41DE5529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845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33B3-8E97-8E0E-AFC2-5AD40778B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B024E-E7C1-4E4E-C33B-A7ADC1C9A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33F34-52B7-DD8C-A3FB-69A253E8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50847-AEF5-22DC-2AAF-DEDFCA1B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7EE51-99F0-7FB9-63FE-D39B6745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61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0568-1974-AC1B-D602-E120AF9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87D98-2CED-B370-6E29-2CDCEF415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4F3FA-BF4F-5A88-91F1-F776ED90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B9E70-A81B-51CA-9830-22CDD676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A5D-FE60-1546-0CC8-422ECB05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8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66073C-A6F9-7BBE-AA81-58077E998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F45CB-CEF3-1BDF-F9CC-63916ADB2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EBABB-C5B4-46E1-F60A-37233B71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F0C51-8386-CD21-10F7-738086D3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B9B8-1843-65BE-6D1E-228AA862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32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7204-81EF-A642-1CF6-AB3131BA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7B08-E986-E2C6-4FD7-6E20F45A5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60D34-3387-CF4C-B1F7-59902CE9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AC0A-05D0-A388-A81F-720DA715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C8EA8-91D8-8D0D-96CA-3F75AB75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46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6DE9-49E0-971E-A4AD-33F5BDB7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13FDC-2278-7FA7-C162-034BCC8DF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B368C-8D15-1E66-5829-2EB9DC42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036A-325A-3FC2-7B65-890B9795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ADB2C-98B3-C4FC-5B5D-80F2DD3E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2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D96B-20F5-F31F-770B-440718BE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23BC-9A99-77BD-F079-5386D32CA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A1292-B4AA-CECF-FD8E-B1440BC58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41EB4-B1E2-C383-8517-7DAD2F47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0B9F8-44E2-4C1F-D66E-ABCFFCA3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B4870-6E9D-5E55-DE17-E37537D3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15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1520-BBDE-F03B-CCC4-5A23ADB2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1C65F-CB8D-3169-221F-CE5938B28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7E38-C6D0-D7EC-7DC8-DD7FF391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B0719-003A-406D-E9D3-0766066F0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18759-05B8-1016-898F-5EB2E0836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770BA-57FB-B6AC-9493-4DDCD09D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C4086-B4CF-A0BE-044A-39DBF211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9E7FB-50D7-8362-8DEE-F381B12B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05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9369-A4AA-AAC7-DFC5-4899A9B2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493D7-025D-4637-71A4-088F58F5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13237-D969-94F2-31D9-5D754A0A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05A95-76F9-3AA1-DFA2-EABD2080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0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6E409-881C-4F7F-FCD1-86E40627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8C04A-A39E-287D-F514-0A728AA7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A3762-1A06-EE17-B113-164D5C07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32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E13D-007D-5DAA-4DE7-45EBD4EA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FC6A-0BFD-DDA4-A200-65A404E8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0595-614A-7793-1434-A130B8CF3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5E2F4-534C-BBAA-B6BD-64A5B15E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8411-5364-E34A-4E9F-F9DB92C2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7DE1A-85B5-E777-3CDC-893A3BF9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63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968F-B68D-EEEB-BA16-6DFB6B65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E3C6C-ABC4-E536-720E-18AF4B94F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97482-5F2E-16E6-1FA5-836886C7D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5CAD-0014-4B90-6434-426DF933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76D-1FB9-E34C-94A8-27E73959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9CFB5-4BF6-560C-1C11-1064ED49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8965F-2B7F-5584-6A66-6F5B7CB7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D40A-AC94-090B-B5EF-52A4C9B1F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E4397-3267-41C0-B993-7F4CFC384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17.6.2024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3BFD9-2D2B-3B9F-32C1-827747A29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Mauno Aho Konsultointi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6E96-5618-7C22-D99F-31ED55EB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926E1-2F85-4D13-889D-70A91E7BF8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0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chart" Target="../charts/char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5373-61AD-45D8-EC8B-83E07BC1C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Tuulivoimaloiden melu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B464A-FD23-88FE-7F06-00ECF3DE1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Rautalammin Pitkäjärvenkankaan tuulivoimahanke</a:t>
            </a:r>
          </a:p>
          <a:p>
            <a:r>
              <a:rPr lang="fi-FI" dirty="0"/>
              <a:t>Yleisöilta 17.6.2024</a:t>
            </a:r>
          </a:p>
          <a:p>
            <a:r>
              <a:rPr lang="fi-FI" dirty="0"/>
              <a:t>Mauno Aho</a:t>
            </a: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4CE69D17-AA5E-9D85-6FCF-0A023C154CE1}"/>
              </a:ext>
            </a:extLst>
          </p:cNvPr>
          <p:cNvSpPr/>
          <p:nvPr/>
        </p:nvSpPr>
        <p:spPr>
          <a:xfrm rot="16200000">
            <a:off x="-1058418" y="-1058418"/>
            <a:ext cx="2116836" cy="2116836"/>
          </a:xfrm>
          <a:prstGeom prst="pie">
            <a:avLst>
              <a:gd name="adj1" fmla="val 5366820"/>
              <a:gd name="adj2" fmla="val 1075387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0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Tuulivoimaloiden melua koskevat säädökset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dirty="0"/>
              <a:t>Valtioneuvoston asetus 1107/2015 tuulivoimaloiden ulkomelutason ohjearvoista</a:t>
            </a:r>
          </a:p>
          <a:p>
            <a:pPr lvl="1"/>
            <a:r>
              <a:rPr lang="fi-FI" dirty="0"/>
              <a:t>Laskennallinen tai mittaamalla todettu melutaso ei saa ylittää ulkona ohjearvoa.</a:t>
            </a:r>
          </a:p>
          <a:p>
            <a:pPr lvl="1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FF9F2E-1988-34C3-3E9F-8B1855949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92877"/>
              </p:ext>
            </p:extLst>
          </p:nvPr>
        </p:nvGraphicFramePr>
        <p:xfrm>
          <a:off x="1060796" y="2672291"/>
          <a:ext cx="8127999" cy="3235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1104">
                  <a:extLst>
                    <a:ext uri="{9D8B030D-6E8A-4147-A177-3AD203B41FA5}">
                      <a16:colId xmlns:a16="http://schemas.microsoft.com/office/drawing/2014/main" val="1911664480"/>
                    </a:ext>
                  </a:extLst>
                </a:gridCol>
                <a:gridCol w="2707562">
                  <a:extLst>
                    <a:ext uri="{9D8B030D-6E8A-4147-A177-3AD203B41FA5}">
                      <a16:colId xmlns:a16="http://schemas.microsoft.com/office/drawing/2014/main" val="39195649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99063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Ulkomelutaso </a:t>
                      </a:r>
                      <a:r>
                        <a:rPr lang="fi-FI" dirty="0" err="1"/>
                        <a:t>L</a:t>
                      </a:r>
                      <a:r>
                        <a:rPr lang="fi-FI" baseline="-25000" dirty="0" err="1"/>
                        <a:t>Aeq</a:t>
                      </a:r>
                      <a:r>
                        <a:rPr lang="fi-FI" dirty="0"/>
                        <a:t> päivällä klo 7-22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Ulkomelutaso </a:t>
                      </a:r>
                      <a:r>
                        <a:rPr lang="fi-FI" dirty="0" err="1"/>
                        <a:t>L</a:t>
                      </a:r>
                      <a:r>
                        <a:rPr lang="fi-FI" baseline="-25000" dirty="0" err="1"/>
                        <a:t>Aeq</a:t>
                      </a:r>
                      <a:r>
                        <a:rPr lang="fi-FI" dirty="0"/>
                        <a:t> yöllä klo 22-7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6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pysyvä asutus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75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loma-asutus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5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hoitolaitokset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8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oppilaitokset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1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virkistysalueet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6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leirintäalueet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kansallispuistot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3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40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Tuulivoimaloiden melua koskevat säädökset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dirty="0"/>
              <a:t>Sosiaali- ja terveysministeriön asetus 545/2015 asunnon ja muun oleskelutilan olosuhteista</a:t>
            </a:r>
          </a:p>
          <a:p>
            <a:pPr lvl="1"/>
            <a:r>
              <a:rPr lang="fi-FI" dirty="0"/>
              <a:t>Laskennallinen tai mittaamalla todettu melutaso ei saa ylittää toimenpiderajaa.</a:t>
            </a:r>
          </a:p>
          <a:p>
            <a:pPr lvl="1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FF9F2E-1988-34C3-3E9F-8B1855949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21749"/>
              </p:ext>
            </p:extLst>
          </p:nvPr>
        </p:nvGraphicFramePr>
        <p:xfrm>
          <a:off x="1343025" y="2672291"/>
          <a:ext cx="10401300" cy="3601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1911664480"/>
                    </a:ext>
                  </a:extLst>
                </a:gridCol>
                <a:gridCol w="6115050">
                  <a:extLst>
                    <a:ext uri="{9D8B030D-6E8A-4147-A177-3AD203B41FA5}">
                      <a16:colId xmlns:a16="http://schemas.microsoft.com/office/drawing/2014/main" val="205611013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919564969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9990632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i-FI" dirty="0"/>
                        <a:t>Huoneisto tai huonetila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</a:t>
                      </a:r>
                      <a:r>
                        <a:rPr lang="fi-FI" dirty="0" err="1"/>
                        <a:t>L</a:t>
                      </a:r>
                      <a:r>
                        <a:rPr lang="fi-FI" baseline="-25000" dirty="0" err="1"/>
                        <a:t>Aeq</a:t>
                      </a:r>
                      <a:r>
                        <a:rPr lang="fi-FI" dirty="0"/>
                        <a:t>  klo 7-22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</a:t>
                      </a:r>
                      <a:r>
                        <a:rPr lang="fi-FI" dirty="0" err="1"/>
                        <a:t>L</a:t>
                      </a:r>
                      <a:r>
                        <a:rPr lang="fi-FI" baseline="-25000" dirty="0" err="1"/>
                        <a:t>Aeq</a:t>
                      </a:r>
                      <a:r>
                        <a:rPr lang="fi-FI" dirty="0"/>
                        <a:t>  klo 22-7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6822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dirty="0"/>
                        <a:t>Asuinhuoneistot, palvelutalot, vanhainkodit, lasten päivähoitopaikat ja vastaavat tilat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758026"/>
                  </a:ext>
                </a:extLst>
              </a:tr>
              <a:tr h="1331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asuinhuoneet ja oleskelutilat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5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muut tilat ja keittiö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857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i-FI" dirty="0"/>
                        <a:t>Kokoontumis- ja opetushuoneistot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1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huonetila, jossa edellytetään yleisön saavan hyvin puheesta selvän ilman äänenvahvistuslaitteiden käyttöä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6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muut kokoontumistilat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8651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dirty="0"/>
                        <a:t>Työhuoneistot (asiakkaiden kannalta)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6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Asiakkaiden vastaanottotilat ja toimistohuoneet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14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Tuulivoimaloiden melua koskevat säädökset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252376"/>
            <a:ext cx="10515600" cy="5103974"/>
          </a:xfrm>
        </p:spPr>
        <p:txBody>
          <a:bodyPr>
            <a:normAutofit fontScale="92500"/>
          </a:bodyPr>
          <a:lstStyle/>
          <a:p>
            <a:r>
              <a:rPr lang="fi-FI" dirty="0"/>
              <a:t>Sosiaali- ja terveysministeriön asetus 545/2015 asunnon ja muun oleskelutilan olosuhteista, pienitaajuinen melu, tunnin keskiäänitaso nukkumiseen tarkoitetuissa tiloissa: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Päiväaikana sovelletaan 5 dB suurempia arvoja.</a:t>
            </a:r>
          </a:p>
          <a:p>
            <a:r>
              <a:rPr lang="fi-FI" dirty="0"/>
              <a:t>Lisäksi säädetään yöaikaisesta musiikkimelusta tai muusta vastaavasta mahdollisesti unihäiriöitä aiheuttavasta ja selvästi taustameluista erottuvasta, ettei se saa ylittää 25 dB yhden tunnin keskiäänitasona tiloissa, joita käytetään nukkumiseen.</a:t>
            </a:r>
          </a:p>
          <a:p>
            <a:r>
              <a:rPr lang="fi-FI" dirty="0"/>
              <a:t>Melun impulssimaisuudesta korjaus +5/+10 dB, kapeakaistaisuudesta +3/+6 dB, joita tuulivoimalamelu ei yleensä ole.</a:t>
            </a:r>
          </a:p>
          <a:p>
            <a:pPr lvl="1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12</a:t>
            </a:fld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EC81-798A-B742-C56C-69DB12EC65D6}"/>
              </a:ext>
            </a:extLst>
          </p:cNvPr>
          <p:cNvSpPr txBox="1"/>
          <p:nvPr/>
        </p:nvSpPr>
        <p:spPr>
          <a:xfrm>
            <a:off x="295275" y="2551837"/>
            <a:ext cx="11896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				 	 	 	 		 	 	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09C5BD-7E43-E4C0-34AE-60474877C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25479"/>
              </p:ext>
            </p:extLst>
          </p:nvPr>
        </p:nvGraphicFramePr>
        <p:xfrm>
          <a:off x="666751" y="2372082"/>
          <a:ext cx="10858497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202">
                  <a:extLst>
                    <a:ext uri="{9D8B030D-6E8A-4147-A177-3AD203B41FA5}">
                      <a16:colId xmlns:a16="http://schemas.microsoft.com/office/drawing/2014/main" val="223089618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3836085598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401185501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1302353197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3279525279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3571484700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4287768839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2466825008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620166348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4178938640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3305317630"/>
                    </a:ext>
                  </a:extLst>
                </a:gridCol>
                <a:gridCol w="797845">
                  <a:extLst>
                    <a:ext uri="{9D8B030D-6E8A-4147-A177-3AD203B41FA5}">
                      <a16:colId xmlns:a16="http://schemas.microsoft.com/office/drawing/2014/main" val="3325428806"/>
                    </a:ext>
                  </a:extLst>
                </a:gridCol>
              </a:tblGrid>
              <a:tr h="336494"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Kaista/Hz 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20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25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31,5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40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50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63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80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100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125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160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200 </a:t>
                      </a:r>
                      <a:endParaRPr lang="fi-FI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97487"/>
                  </a:ext>
                </a:extLst>
              </a:tr>
              <a:tr h="580799">
                <a:tc>
                  <a:txBody>
                    <a:bodyPr/>
                    <a:lstStyle/>
                    <a:p>
                      <a:r>
                        <a:rPr lang="fi-FI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Yöajan (klo 22–7) </a:t>
                      </a:r>
                    </a:p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r>
                        <a:rPr lang="pt-BR" sz="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eq,1h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/dB 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74 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64 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56 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49 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36 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3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6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Melun häiritsevyyttä lisäävät tekijät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Kapeakaistaisuus, tonaalisuus, äänesmäisyys</a:t>
            </a:r>
          </a:p>
          <a:p>
            <a:pPr lvl="1"/>
            <a:r>
              <a:rPr lang="fi-FI" dirty="0"/>
              <a:t>tietyn osan resonanssi voi synnyttää</a:t>
            </a:r>
          </a:p>
          <a:p>
            <a:pPr lvl="1"/>
            <a:r>
              <a:rPr lang="fi-FI" dirty="0"/>
              <a:t>voimalasuunnittelussa pyritään estämään, koska voi olla toiminnalle haitallista</a:t>
            </a:r>
          </a:p>
          <a:p>
            <a:pPr lvl="1"/>
            <a:r>
              <a:rPr lang="fi-FI" dirty="0"/>
              <a:t>tuulivoimaloiden melu harvoin kapeakaistaista, tonaalista tai äänesmäistä</a:t>
            </a:r>
          </a:p>
          <a:p>
            <a:r>
              <a:rPr lang="fi-FI" dirty="0"/>
              <a:t>Impulssimaisuus, iskumaisuus</a:t>
            </a:r>
          </a:p>
          <a:p>
            <a:pPr lvl="1"/>
            <a:r>
              <a:rPr lang="fi-FI" dirty="0"/>
              <a:t>kolahdukset, äkilliset vaihtelut</a:t>
            </a:r>
          </a:p>
          <a:p>
            <a:pPr lvl="1"/>
            <a:r>
              <a:rPr lang="fi-FI" dirty="0"/>
              <a:t>iskumaisuus vähenee etäisyyden kasvaessa (kaiut, taustaääni)</a:t>
            </a:r>
          </a:p>
          <a:p>
            <a:pPr lvl="1"/>
            <a:r>
              <a:rPr lang="fi-FI" dirty="0"/>
              <a:t>tuulivoimaloiden melu harvoin impulssimaista tai iskumaista</a:t>
            </a:r>
          </a:p>
          <a:p>
            <a:r>
              <a:rPr lang="fi-FI" dirty="0"/>
              <a:t>Amplitudimodulaatio, sykintä</a:t>
            </a:r>
          </a:p>
          <a:p>
            <a:pPr lvl="1"/>
            <a:r>
              <a:rPr lang="fi-FI" dirty="0"/>
              <a:t>jaksoittain nopeasti voimistuva ja vaimeneva ääni</a:t>
            </a:r>
          </a:p>
          <a:p>
            <a:pPr lvl="1"/>
            <a:r>
              <a:rPr lang="fi-FI" dirty="0"/>
              <a:t>tuulivoimalan melu voi ajoittain olla sykkivää</a:t>
            </a:r>
          </a:p>
          <a:p>
            <a:pPr lvl="1"/>
            <a:r>
              <a:rPr lang="fi-FI" dirty="0"/>
              <a:t>sykintä ei riipu voimalatyypistä vaan sääolosuhteista</a:t>
            </a:r>
          </a:p>
          <a:p>
            <a:r>
              <a:rPr lang="fi-FI" dirty="0"/>
              <a:t>Sanktio 5 dB tuulivoimalamelun nykyisissä ohjearvoissa</a:t>
            </a:r>
          </a:p>
          <a:p>
            <a:pPr lvl="1"/>
            <a:r>
              <a:rPr lang="fi-FI" dirty="0"/>
              <a:t>+5 dB, jos iskumaista ja/tai kapeakaistaista, sykinnästä ei ole määrätty sanktiota.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96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Mallinnustuloksia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543CC7-10A9-E490-8DEF-FE49D2B09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8" y="1073150"/>
            <a:ext cx="7218823" cy="51038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20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Mallinnustuloksia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B9CA9AF-5A1C-566F-F300-240D60739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406471"/>
              </p:ext>
            </p:extLst>
          </p:nvPr>
        </p:nvGraphicFramePr>
        <p:xfrm>
          <a:off x="2409825" y="1170432"/>
          <a:ext cx="5972175" cy="4671093"/>
        </p:xfrm>
        <a:graphic>
          <a:graphicData uri="http://schemas.openxmlformats.org/drawingml/2006/table">
            <a:tbl>
              <a:tblPr/>
              <a:tblGrid>
                <a:gridCol w="1194435">
                  <a:extLst>
                    <a:ext uri="{9D8B030D-6E8A-4147-A177-3AD203B41FA5}">
                      <a16:colId xmlns:a16="http://schemas.microsoft.com/office/drawing/2014/main" val="3389964440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1678506409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710581650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3287979016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152900720"/>
                    </a:ext>
                  </a:extLst>
                </a:gridCol>
              </a:tblGrid>
              <a:tr h="44486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Reseptori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Äänitasot dB(A)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Välkevaikutus h/a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646918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483211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6929892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196925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483065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6930256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930227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483356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6930283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39723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483357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6930357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714106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485571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6931515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05535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485591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6931615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015827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486744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6930836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7534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486920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6929764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043852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486928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6929493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01769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487032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6929477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739581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486940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6929231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556286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486901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6929203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02701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486828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6929072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951597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486802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6928991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6:27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30279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486764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6928854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00833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486580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6928699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216243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6928631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474746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486579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6928598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889580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6927828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716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25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Infraääni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Alle 20 Hz taajuinen värähtely</a:t>
            </a:r>
          </a:p>
          <a:p>
            <a:r>
              <a:rPr lang="fi-FI" dirty="0"/>
              <a:t>Leviää voimalan lähellä myös pehmeän maaperän (savi, turve) välityksellä (tärinä)</a:t>
            </a:r>
          </a:p>
          <a:p>
            <a:r>
              <a:rPr lang="fi-FI" dirty="0"/>
              <a:t>Luonnon infraäänilähteitä:</a:t>
            </a:r>
          </a:p>
          <a:p>
            <a:pPr lvl="1"/>
            <a:r>
              <a:rPr lang="fi-FI" dirty="0"/>
              <a:t>tuuli, aallot, kosket</a:t>
            </a:r>
          </a:p>
          <a:p>
            <a:pPr lvl="1"/>
            <a:r>
              <a:rPr lang="fi-FI" dirty="0"/>
              <a:t>maanjäristykset, tulivuorenpurkaukset</a:t>
            </a:r>
          </a:p>
          <a:p>
            <a:r>
              <a:rPr lang="fi-FI" dirty="0"/>
              <a:t>Erään 3 MW tuulivoimalan painottamattomat äänitehotasot (L</a:t>
            </a:r>
            <a:r>
              <a:rPr lang="fi-FI" baseline="-25000" dirty="0"/>
              <a:t>W</a:t>
            </a:r>
            <a:r>
              <a:rPr lang="fi-FI" dirty="0"/>
              <a:t>) tersseillä 6,3… 20 Hz: 122 … 112 dB</a:t>
            </a:r>
          </a:p>
          <a:p>
            <a:pPr lvl="1"/>
            <a:r>
              <a:rPr lang="fi-FI" dirty="0"/>
              <a:t>Yksinkertainen laskuesimerkki 6,3 Hz 200m etäisyydellä:</a:t>
            </a:r>
          </a:p>
          <a:p>
            <a:pPr lvl="1"/>
            <a:r>
              <a:rPr lang="fi-FI" dirty="0"/>
              <a:t>L</a:t>
            </a:r>
            <a:r>
              <a:rPr lang="fi-FI" baseline="-25000" dirty="0"/>
              <a:t>200m </a:t>
            </a:r>
            <a:r>
              <a:rPr lang="fi-FI" dirty="0"/>
              <a:t>= LW – 11 – 20*</a:t>
            </a:r>
            <a:r>
              <a:rPr lang="fi-FI" dirty="0" err="1"/>
              <a:t>lg</a:t>
            </a:r>
            <a:r>
              <a:rPr lang="fi-FI" dirty="0"/>
              <a:t>(200/1) + ∆L</a:t>
            </a:r>
            <a:r>
              <a:rPr lang="fi-FI" baseline="-25000" dirty="0"/>
              <a:t>G</a:t>
            </a:r>
            <a:r>
              <a:rPr lang="fi-FI" dirty="0"/>
              <a:t> = 122 -11 – 46 +6 </a:t>
            </a:r>
            <a:br>
              <a:rPr lang="fi-FI" dirty="0"/>
            </a:br>
            <a:r>
              <a:rPr lang="fi-FI" dirty="0"/>
              <a:t>= 71 dB</a:t>
            </a:r>
          </a:p>
          <a:p>
            <a:pPr lvl="1"/>
            <a:r>
              <a:rPr lang="fi-FI" dirty="0"/>
              <a:t>”Jopa alle 20 dB alle havaitsemiskynnyksen (104 dB) voi vaikuttaa haitallisesti”. </a:t>
            </a:r>
          </a:p>
          <a:p>
            <a:r>
              <a:rPr lang="fi-FI" dirty="0" err="1"/>
              <a:t>Anojanssi</a:t>
            </a:r>
            <a:r>
              <a:rPr lang="fi-FI" dirty="0"/>
              <a:t>-projektissa tutkittiin infraäänien tasoja</a:t>
            </a:r>
          </a:p>
          <a:p>
            <a:pPr lvl="1"/>
            <a:r>
              <a:rPr lang="fi-FI" dirty="0"/>
              <a:t>Tuulivoimala-alueilla infraäänen taso oli samaa luokkaa kuin kaupunkiympäristössä.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94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Tuulivoimalamelun haitat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dirty="0" err="1"/>
              <a:t>Anojanssi</a:t>
            </a:r>
            <a:r>
              <a:rPr lang="fi-FI" dirty="0"/>
              <a:t>-tutkimusprojekti tutki mm. tuulivoimalamelun häiritsevyyttä elinympäristössä.</a:t>
            </a:r>
          </a:p>
          <a:p>
            <a:pPr lvl="1"/>
            <a:r>
              <a:rPr lang="fi-FI" dirty="0"/>
              <a:t>Annosvastesuhde selitti vain murto-osan melun häiritsevyydestä.</a:t>
            </a:r>
          </a:p>
          <a:p>
            <a:pPr lvl="1"/>
            <a:r>
              <a:rPr lang="fi-FI" dirty="0"/>
              <a:t>”Huomattavasti voimakkaammin häiritsevyyteen olivat yhteydessä ei-akustiset tekijät, kuten huolestuneisuus melun terveysvaikutuksista, asenne äänilähdettä kohtaan tai yksilöllinen meluherkkyys.”</a:t>
            </a:r>
          </a:p>
          <a:p>
            <a:pPr lvl="1"/>
            <a:r>
              <a:rPr lang="fi-FI" dirty="0"/>
              <a:t>”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 Tuulivoima-alueen läheisyys ei ollut terveydellinen tai hyvinvoinnin riskitekijä.”</a:t>
            </a:r>
          </a:p>
          <a:p>
            <a:r>
              <a:rPr lang="pt-BR" dirty="0">
                <a:solidFill>
                  <a:srgbClr val="000000"/>
                </a:solidFill>
              </a:rPr>
              <a:t>Nosebo-ilmiö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Kielteinen suhtautuminen tuulivoimaan ja huoli sen terveysvaikutuksista lisäsi tuulivoimalamelun koettua häiritsevyyttä.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Tuulivoimaan liittyvien negatiivisten myyttien levittäminen saa aikaan huolestuneisuutta.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96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 err="1">
                <a:solidFill>
                  <a:schemeClr val="accent6">
                    <a:lumMod val="75000"/>
                  </a:schemeClr>
                </a:solidFill>
              </a:rPr>
              <a:t>Tuvoterri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-tutkimusraportti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Väite infraäänimittausten terssianalyysin kadottavan haitalliset komponentit</a:t>
            </a:r>
          </a:p>
          <a:p>
            <a:pPr lvl="1"/>
            <a:r>
              <a:rPr lang="fi-FI" dirty="0"/>
              <a:t>On matemaattinen harhakäsitys esittää, että laajemman kaistan (terssin) äänitaso olisi alempi kuin kapeamman kaistan.</a:t>
            </a:r>
          </a:p>
          <a:p>
            <a:pPr lvl="1"/>
            <a:r>
              <a:rPr lang="fi-FI" dirty="0"/>
              <a:t>Esimerkki: </a:t>
            </a:r>
            <a:r>
              <a:rPr lang="fi-FI" dirty="0">
                <a:solidFill>
                  <a:srgbClr val="000000"/>
                </a:solidFill>
              </a:rPr>
              <a:t>kapeakaistaiset tasot (1/18 oktaavi) ovat 60,61,60,65,58 ja 56 dB. Niiden keskiarvo on 60 dB, korkein arvo 65 dB, mutta terssin taso on 68,7 dB.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Lisäksi unohdetaan, että havainnointikynnys infraäänille on sitä korkeampi, mitä matalampi infraäänen taajuus on.</a:t>
            </a:r>
          </a:p>
          <a:p>
            <a:r>
              <a:rPr lang="fi-FI" dirty="0">
                <a:solidFill>
                  <a:srgbClr val="000000"/>
                </a:solidFill>
              </a:rPr>
              <a:t>Väite tuulivoimaloiden väärästä sijoittelusta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Olisi perin outoa, jos toimijat tarkkoine laskentaohjelmistoineen tahallaan sijoittaisivat tuulivoimalat siten, että niiden melupäästö kasvaa ja sähköntuotto heikkenee.</a:t>
            </a:r>
          </a:p>
          <a:p>
            <a:r>
              <a:rPr lang="fi-FI" dirty="0">
                <a:solidFill>
                  <a:srgbClr val="000000"/>
                </a:solidFill>
              </a:rPr>
              <a:t>Väite sykinnästä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Nykyisten melusäädösten mukaan sitä ei huomioida. </a:t>
            </a:r>
          </a:p>
          <a:p>
            <a:r>
              <a:rPr lang="fi-FI" dirty="0">
                <a:solidFill>
                  <a:srgbClr val="000000"/>
                </a:solidFill>
              </a:rPr>
              <a:t>Väite melun suunnan huomioimatta jättämisestä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Asia on tismalleen päin vastoin kuin tässä vihjaillaan.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YM ohjeen 2/2014 mukaan mallinnus tehdään myötätuuliolosuhteissa, joka vastaa myös inversio-olosuhdetta. Tällöin mallinnettu melutaso on korkeampi kuin kaikki tuulensuunnat (myös vastatuuli) huomioivassa.</a:t>
            </a:r>
          </a:p>
          <a:p>
            <a:r>
              <a:rPr lang="fi-FI" dirty="0">
                <a:solidFill>
                  <a:srgbClr val="000000"/>
                </a:solidFill>
              </a:rPr>
              <a:t>Mittauslaitteiston kalibroinnissa epäselvyyttä</a:t>
            </a:r>
          </a:p>
          <a:p>
            <a:pPr lvl="1"/>
            <a:r>
              <a:rPr lang="fi-FI" dirty="0"/>
              <a:t>Käytetty Rion NC-74 </a:t>
            </a:r>
            <a:r>
              <a:rPr lang="fi-FI" dirty="0" err="1"/>
              <a:t>kalibraattori</a:t>
            </a:r>
            <a:r>
              <a:rPr lang="fi-FI" dirty="0"/>
              <a:t> ei kompensoi mikrofonikapselin tilavuutta ja siksi jokaiselle sillä kalibroidulle Rion mittausmikrofonille tulee 0 (UC53 ja UC59) ... -0,5 dB korjaus tilavuuden mukaan. Mittauksissa käytetyille muun merkkisille näitä kertoimia ei ole annettu.</a:t>
            </a:r>
          </a:p>
          <a:p>
            <a:r>
              <a:rPr lang="fi-FI" dirty="0"/>
              <a:t>Mittaustulokset eivät tue väitteitä infraäänen voimakkuudesta</a:t>
            </a:r>
          </a:p>
          <a:p>
            <a:pPr lvl="1"/>
            <a:r>
              <a:rPr lang="fi-FI" dirty="0"/>
              <a:t>Esimerkiksi Luhanka, matalimman 0,5 Hz terssin tasot enimmillään alle 80 dB, muut selvästi alempia. </a:t>
            </a:r>
          </a:p>
          <a:p>
            <a:pPr lvl="1"/>
            <a:r>
              <a:rPr lang="fi-FI" dirty="0"/>
              <a:t>Tulokset kymmeniä dB alempana kuin keskimääräinen havaintokynnys.</a:t>
            </a:r>
          </a:p>
          <a:p>
            <a:pPr lvl="1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7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Eläinten kuuloaisti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Esimerkkejä kuuloalueista (Hz):</a:t>
            </a:r>
          </a:p>
          <a:p>
            <a:pPr lvl="1"/>
            <a:r>
              <a:rPr lang="fi-FI" b="1" dirty="0"/>
              <a:t>Koira </a:t>
            </a:r>
            <a:r>
              <a:rPr lang="fi-FI" dirty="0"/>
              <a:t>67-45,000 </a:t>
            </a:r>
          </a:p>
          <a:p>
            <a:pPr lvl="1"/>
            <a:r>
              <a:rPr lang="fi-FI" dirty="0"/>
              <a:t>Kissa 45-64,000 </a:t>
            </a:r>
          </a:p>
          <a:p>
            <a:pPr lvl="1"/>
            <a:r>
              <a:rPr lang="fi-FI" dirty="0"/>
              <a:t>Lehmä 23-35,000 </a:t>
            </a:r>
          </a:p>
          <a:p>
            <a:pPr lvl="1"/>
            <a:r>
              <a:rPr lang="fi-FI" dirty="0"/>
              <a:t>Hevonen 55-33,500 </a:t>
            </a:r>
          </a:p>
          <a:p>
            <a:pPr lvl="1"/>
            <a:r>
              <a:rPr lang="fi-FI" dirty="0"/>
              <a:t>Lammas 100-30,000</a:t>
            </a:r>
          </a:p>
          <a:p>
            <a:pPr lvl="1"/>
            <a:r>
              <a:rPr lang="fi-FI" dirty="0"/>
              <a:t>Jänis 360-42,000</a:t>
            </a:r>
          </a:p>
          <a:p>
            <a:pPr lvl="1"/>
            <a:r>
              <a:rPr lang="fi-FI" dirty="0"/>
              <a:t>Chinchilla 90-22,800 </a:t>
            </a:r>
          </a:p>
          <a:p>
            <a:pPr lvl="1"/>
            <a:r>
              <a:rPr lang="fi-FI" dirty="0"/>
              <a:t>Lepakko 2,000-110,000 </a:t>
            </a:r>
          </a:p>
          <a:p>
            <a:pPr lvl="1"/>
            <a:r>
              <a:rPr lang="fi-FI" dirty="0"/>
              <a:t>härkäsammakko 100-3,000 </a:t>
            </a:r>
          </a:p>
          <a:p>
            <a:pPr lvl="1"/>
            <a:r>
              <a:rPr lang="fi-FI" dirty="0"/>
              <a:t>pöllö 200-12,000 </a:t>
            </a:r>
          </a:p>
          <a:p>
            <a:pPr lvl="1"/>
            <a:r>
              <a:rPr lang="fi-FI" dirty="0"/>
              <a:t>kana 125-2,000</a:t>
            </a:r>
          </a:p>
          <a:p>
            <a:pPr lvl="3"/>
            <a:r>
              <a:rPr lang="fi-FI" dirty="0"/>
              <a:t>Lähteet: RR </a:t>
            </a:r>
            <a:r>
              <a:rPr lang="fi-FI" dirty="0" err="1"/>
              <a:t>Fay</a:t>
            </a:r>
            <a:r>
              <a:rPr lang="fi-FI" dirty="0"/>
              <a:t> 1988 </a:t>
            </a:r>
            <a:r>
              <a:rPr lang="en-US" b="1" dirty="0"/>
              <a:t>Hearing in Vertebrates: a Psychophysics Databook</a:t>
            </a:r>
            <a:r>
              <a:rPr lang="en-US" dirty="0"/>
              <a:t>. Hill-Fay Associates, Winnetka IL. </a:t>
            </a:r>
          </a:p>
          <a:p>
            <a:pPr lvl="3"/>
            <a:r>
              <a:rPr lang="fi-FI" dirty="0"/>
              <a:t>D </a:t>
            </a:r>
            <a:r>
              <a:rPr lang="fi-FI" dirty="0" err="1"/>
              <a:t>Warfield</a:t>
            </a:r>
            <a:r>
              <a:rPr lang="fi-FI" dirty="0"/>
              <a:t> 1973</a:t>
            </a:r>
            <a:r>
              <a:rPr lang="en-US" dirty="0"/>
              <a:t>The study of hearing in animals. In: W Gay, ed., </a:t>
            </a:r>
            <a:r>
              <a:rPr lang="en-US" b="1" dirty="0"/>
              <a:t>Methods of Animal Experimentation, IV</a:t>
            </a:r>
            <a:r>
              <a:rPr lang="en-US" dirty="0"/>
              <a:t>. Academic Press, London, pp 43-143</a:t>
            </a:r>
            <a:r>
              <a:rPr lang="fi-FI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65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Ääni ja melu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dirty="0"/>
              <a:t>Ei-toivottu ääni on melua</a:t>
            </a:r>
          </a:p>
          <a:p>
            <a:pPr lvl="1"/>
            <a:r>
              <a:rPr lang="fi-FI" dirty="0"/>
              <a:t>Melulla on negatiivisia terveysvaikutuksia</a:t>
            </a:r>
          </a:p>
          <a:p>
            <a:pPr lvl="1"/>
            <a:r>
              <a:rPr lang="fi-FI" dirty="0"/>
              <a:t>Yhden musiikki voi olla toiselle vakava haitta</a:t>
            </a:r>
          </a:p>
          <a:p>
            <a:r>
              <a:rPr lang="fi-FI" dirty="0"/>
              <a:t>Ilmassa etenevä ääni</a:t>
            </a:r>
          </a:p>
          <a:p>
            <a:pPr lvl="1"/>
            <a:r>
              <a:rPr lang="fi-FI" dirty="0"/>
              <a:t>Hyvin pientä paineenvaihtelua:</a:t>
            </a:r>
          </a:p>
          <a:p>
            <a:pPr lvl="2"/>
            <a:r>
              <a:rPr lang="fi-FI" dirty="0"/>
              <a:t>referenssitaso 0 dB = 20µPa</a:t>
            </a:r>
          </a:p>
          <a:p>
            <a:pPr lvl="2"/>
            <a:r>
              <a:rPr lang="fi-FI" dirty="0"/>
              <a:t>ilmanpaine 1 bar on noin 100 kPa = 1000hPa=1000mbar</a:t>
            </a:r>
          </a:p>
          <a:p>
            <a:pPr lvl="2"/>
            <a:r>
              <a:rPr lang="fi-FI" dirty="0"/>
              <a:t>desibeliasteikko on logaritminen:</a:t>
            </a:r>
          </a:p>
          <a:p>
            <a:pPr lvl="3"/>
            <a:r>
              <a:rPr lang="fi-FI" dirty="0"/>
              <a:t>20 dB = 100-kertainen teho, 10-kertainen paine</a:t>
            </a:r>
          </a:p>
          <a:p>
            <a:pPr lvl="3"/>
            <a:r>
              <a:rPr lang="fi-FI" dirty="0"/>
              <a:t>94 dB vastaa 1Pa=0,01mbar</a:t>
            </a:r>
          </a:p>
          <a:p>
            <a:pPr lvl="3"/>
            <a:r>
              <a:rPr lang="fi-FI" dirty="0"/>
              <a:t>134 dB vastaa 100 Pa = 1 hPa = 1 </a:t>
            </a:r>
            <a:r>
              <a:rPr lang="fi-FI" dirty="0" err="1"/>
              <a:t>mbar</a:t>
            </a:r>
            <a:endParaRPr lang="fi-FI" dirty="0"/>
          </a:p>
          <a:p>
            <a:pPr lvl="2"/>
            <a:r>
              <a:rPr lang="fi-FI" dirty="0"/>
              <a:t>Vertailun vuoksi: uniapnean hoidossa käytettävä CPAP-laite puhaltaa potilaan nenään ilmaa noin 600-1400 Pa paineella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6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49F6E22-7E2E-8900-398A-32081726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96" y="1966589"/>
            <a:ext cx="6641432" cy="46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Tuulivoimaloiden näkyminen maisemassa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dirty="0"/>
              <a:t>Esimerkki </a:t>
            </a:r>
            <a:r>
              <a:rPr lang="fi-FI" dirty="0" err="1"/>
              <a:t>FCG:n</a:t>
            </a:r>
            <a:r>
              <a:rPr lang="fi-FI" dirty="0"/>
              <a:t> tekemästä havainnekuvasta </a:t>
            </a:r>
            <a:r>
              <a:rPr lang="fi-FI" dirty="0" err="1"/>
              <a:t>WindPro</a:t>
            </a:r>
            <a:r>
              <a:rPr lang="fi-FI" dirty="0"/>
              <a:t>-ohjelmistolla ja muokkaamaton valokuva hankkeen toteutumisen jälkeen: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20</a:t>
            </a:fld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6CE73-2C96-E923-3C3B-17FE11344A51}"/>
              </a:ext>
            </a:extLst>
          </p:cNvPr>
          <p:cNvSpPr txBox="1"/>
          <p:nvPr/>
        </p:nvSpPr>
        <p:spPr>
          <a:xfrm>
            <a:off x="8543925" y="2905125"/>
            <a:ext cx="150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Hanke toteutettuna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E8FC3-B833-185E-9D7D-62AEF8A3BC0B}"/>
              </a:ext>
            </a:extLst>
          </p:cNvPr>
          <p:cNvSpPr txBox="1"/>
          <p:nvPr/>
        </p:nvSpPr>
        <p:spPr>
          <a:xfrm>
            <a:off x="8610599" y="4762500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Havainnekuva</a:t>
            </a:r>
          </a:p>
        </p:txBody>
      </p:sp>
    </p:spTree>
    <p:extLst>
      <p:ext uri="{BB962C8B-B14F-4D97-AF65-F5344CB8AC3E}">
        <p14:creationId xmlns:p14="http://schemas.microsoft.com/office/powerpoint/2010/main" val="3470624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26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Kiitos!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60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Äänen aistiminen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dirty="0"/>
              <a:t>0 dB on keskimääräisen kuulokynnyksen tasoa </a:t>
            </a:r>
            <a:br>
              <a:rPr lang="fi-FI" dirty="0"/>
            </a:br>
            <a:r>
              <a:rPr lang="fi-FI" dirty="0"/>
              <a:t>taajuudella 1 kHz = 1000 Hz = 1000 värähdystä sekunnissa</a:t>
            </a:r>
          </a:p>
          <a:p>
            <a:r>
              <a:rPr lang="fi-FI" dirty="0"/>
              <a:t>Korvan herkkyys riippuu äänen taajuudesta: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3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09E60-4AF4-8AD1-BE7A-7D9ED125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96" y="2561722"/>
            <a:ext cx="5889246" cy="3615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CCF12-C78F-B1DD-9F48-7055498ACBED}"/>
              </a:ext>
            </a:extLst>
          </p:cNvPr>
          <p:cNvSpPr txBox="1"/>
          <p:nvPr/>
        </p:nvSpPr>
        <p:spPr>
          <a:xfrm>
            <a:off x="7788242" y="2561723"/>
            <a:ext cx="2743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Grafiikka: Delta </a:t>
            </a:r>
            <a:r>
              <a:rPr lang="fi-FI" dirty="0" err="1"/>
              <a:t>Acoustics</a:t>
            </a:r>
            <a:r>
              <a:rPr lang="fi-FI" dirty="0"/>
              <a:t>: </a:t>
            </a:r>
            <a:r>
              <a:rPr lang="fi-FI" dirty="0" err="1"/>
              <a:t>Low</a:t>
            </a:r>
            <a:r>
              <a:rPr lang="fi-FI" dirty="0"/>
              <a:t> </a:t>
            </a:r>
            <a:r>
              <a:rPr lang="fi-FI" dirty="0" err="1"/>
              <a:t>Frquency</a:t>
            </a:r>
            <a:r>
              <a:rPr lang="fi-FI" dirty="0"/>
              <a:t> </a:t>
            </a:r>
            <a:r>
              <a:rPr lang="fi-FI" dirty="0" err="1"/>
              <a:t>Noise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Wind</a:t>
            </a:r>
            <a:r>
              <a:rPr lang="fi-FI" dirty="0"/>
              <a:t> </a:t>
            </a:r>
            <a:r>
              <a:rPr lang="fi-FI" dirty="0" err="1"/>
              <a:t>Turbines</a:t>
            </a:r>
            <a:r>
              <a:rPr lang="fi-FI" dirty="0"/>
              <a:t> AV1272/10, tilaaja Tanskan energiavirasto</a:t>
            </a:r>
          </a:p>
        </p:txBody>
      </p:sp>
    </p:spTree>
    <p:extLst>
      <p:ext uri="{BB962C8B-B14F-4D97-AF65-F5344CB8AC3E}">
        <p14:creationId xmlns:p14="http://schemas.microsoft.com/office/powerpoint/2010/main" val="349404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Taajuuspainotus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5132832" cy="5103974"/>
          </a:xfrm>
        </p:spPr>
        <p:txBody>
          <a:bodyPr>
            <a:normAutofit/>
          </a:bodyPr>
          <a:lstStyle/>
          <a:p>
            <a:r>
              <a:rPr lang="fi-FI" dirty="0"/>
              <a:t>A-taajuuspainotus tasapainottaa saman voimakkuuksisiksi aistitut äänet taajuudesta riippumatta </a:t>
            </a:r>
          </a:p>
          <a:p>
            <a:pPr lvl="1"/>
            <a:r>
              <a:rPr lang="fi-FI" dirty="0"/>
              <a:t>Yli 60 dB äänitasoilla se vähättelee matalia ääniä.</a:t>
            </a:r>
          </a:p>
          <a:p>
            <a:pPr lvl="1"/>
            <a:r>
              <a:rPr lang="fi-FI" dirty="0"/>
              <a:t>Alle 60 dB äänitasoilla se liioittelee matalia ääniä!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4</a:t>
            </a:fld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CCF12-C78F-B1DD-9F48-7055498ACBED}"/>
              </a:ext>
            </a:extLst>
          </p:cNvPr>
          <p:cNvSpPr txBox="1"/>
          <p:nvPr/>
        </p:nvSpPr>
        <p:spPr>
          <a:xfrm>
            <a:off x="1060796" y="4422637"/>
            <a:ext cx="274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Grafiikka: Vakioäänekkyyskäyrästö ISO226:2003, sengpielaudio.com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C156C-37C4-0290-3D8A-E68FA2213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28" y="1170431"/>
            <a:ext cx="5160172" cy="49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Äänen eteneminen ilmassa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dirty="0"/>
              <a:t>Geometrinen vaimennus: </a:t>
            </a:r>
          </a:p>
          <a:p>
            <a:pPr lvl="1"/>
            <a:r>
              <a:rPr lang="fi-FI" dirty="0"/>
              <a:t>Äänilähteen teho jakaantuu pistelähteellä pallon pinta-alalle.</a:t>
            </a:r>
            <a:endParaRPr lang="fi-FI" baseline="0" dirty="0"/>
          </a:p>
          <a:p>
            <a:pPr lvl="1"/>
            <a:r>
              <a:rPr lang="fi-FI" dirty="0"/>
              <a:t>Vaimennus on siten 6dB etäisyyden kaksinkertaistuessa.</a:t>
            </a:r>
          </a:p>
          <a:p>
            <a:r>
              <a:rPr lang="fi-FI" dirty="0"/>
              <a:t>Ilman absorptio: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5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B79C4-B955-D55A-1C2F-337339A2A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91" y="2936198"/>
            <a:ext cx="6300501" cy="32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Maakerroin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dirty="0"/>
              <a:t>Maakerroin kuvaa äänen heijastumista erilaisista pinnoista</a:t>
            </a:r>
          </a:p>
          <a:p>
            <a:r>
              <a:rPr lang="fi-FI" dirty="0"/>
              <a:t>Heijastuminen verrattavissa valon heijastumiseen peilissä</a:t>
            </a:r>
          </a:p>
          <a:p>
            <a:r>
              <a:rPr lang="fi-FI" dirty="0"/>
              <a:t>Tyyni vedenpinta, kallio </a:t>
            </a:r>
            <a:r>
              <a:rPr lang="fi-FI" dirty="0" err="1"/>
              <a:t>ym</a:t>
            </a:r>
            <a:r>
              <a:rPr lang="fi-FI" dirty="0"/>
              <a:t> kovat pinnat heijastavat ääntä</a:t>
            </a:r>
          </a:p>
          <a:p>
            <a:pPr lvl="1"/>
            <a:r>
              <a:rPr lang="fi-FI" dirty="0"/>
              <a:t>Voi enimmillään (täysi heijastus) vahvistaa ääntä 6 dB</a:t>
            </a:r>
          </a:p>
          <a:p>
            <a:r>
              <a:rPr lang="fi-FI" dirty="0"/>
              <a:t>Pelto- ja metsämaa akustisesti pehmeitä, silti vahvistusta matalilla äänillä, keskitaajuuksilla vaimennusta</a:t>
            </a:r>
          </a:p>
          <a:p>
            <a:r>
              <a:rPr lang="fi-FI" dirty="0"/>
              <a:t>Maakertoimen vaikutus ei oikein ISO9613-2 mukaisissa laskelmissa, jos äänilähde korkealla.</a:t>
            </a:r>
          </a:p>
          <a:p>
            <a:pPr lvl="1"/>
            <a:r>
              <a:rPr lang="fi-FI" dirty="0"/>
              <a:t>Ympäristöministeriön ohjeessa 2/2014 Tuulivoimaloiden melun mallintaminen tämä on huomioitu muuttamalla maakerrointa ja laskentakorkeutta.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70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Sään vaikutus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Äänen etenemisnopeus ilmassa kasvaa lämpötilan noustessa: </a:t>
            </a:r>
          </a:p>
          <a:p>
            <a:pPr lvl="1"/>
            <a:r>
              <a:rPr lang="fi-FI" dirty="0"/>
              <a:t>+0 °C     332m/s </a:t>
            </a:r>
          </a:p>
          <a:p>
            <a:pPr lvl="1"/>
            <a:r>
              <a:rPr lang="fi-FI" dirty="0"/>
              <a:t>+20 °C   343 m/s</a:t>
            </a:r>
          </a:p>
          <a:p>
            <a:r>
              <a:rPr lang="fi-FI" dirty="0"/>
              <a:t>Laskentamallit</a:t>
            </a:r>
            <a:r>
              <a:rPr lang="fi-FI" baseline="0" dirty="0"/>
              <a:t> (ISO9613-2 ja Nord2000) olettavat äänen etenemiselle olevan aina suotuisat olosuhteet:</a:t>
            </a:r>
          </a:p>
          <a:p>
            <a:pPr lvl="1"/>
            <a:r>
              <a:rPr lang="fi-FI" dirty="0"/>
              <a:t>kevyt myötätuuli tai lämpötilainversio</a:t>
            </a:r>
          </a:p>
          <a:p>
            <a:pPr lvl="1"/>
            <a:r>
              <a:rPr lang="fi-FI" dirty="0"/>
              <a:t>äänen nopeus korkeammalla hieman suurempi</a:t>
            </a:r>
          </a:p>
          <a:p>
            <a:pPr lvl="1"/>
            <a:r>
              <a:rPr lang="fi-FI" dirty="0"/>
              <a:t>äänisäde kaartaa maata kohti</a:t>
            </a:r>
          </a:p>
          <a:p>
            <a:pPr lvl="1"/>
            <a:r>
              <a:rPr lang="fi-FI" dirty="0"/>
              <a:t>ääni voi kulkea suoran näkymän estävien maastoesteiden yli</a:t>
            </a:r>
          </a:p>
          <a:p>
            <a:r>
              <a:rPr lang="fi-FI" dirty="0"/>
              <a:t>Sääkerroin alentaa laskettuja melutasoja, koska:</a:t>
            </a:r>
          </a:p>
          <a:p>
            <a:pPr lvl="1"/>
            <a:r>
              <a:rPr lang="fi-FI" dirty="0"/>
              <a:t>vastatuuli vaimentaa voimakkaasti</a:t>
            </a:r>
          </a:p>
          <a:p>
            <a:pPr lvl="1"/>
            <a:r>
              <a:rPr lang="fi-FI" dirty="0"/>
              <a:t>Sääkerroin on käytössä NORD2000 laskentamallissa, jota käytetään silloin, jos tuulivoimalamelun mallinnustulos ISO9613-2 mallilla on aiheuttanut ympäristöluvan tarpeen.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57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Tuulivoimalamelun piirteitä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sz="2400" dirty="0"/>
              <a:t>Erään 5 MW voimalan terssispektri A-taajuuspainotettuna sekä ilman: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2E436D-04E5-0ABA-C4A9-155A354BA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38606"/>
              </p:ext>
            </p:extLst>
          </p:nvPr>
        </p:nvGraphicFramePr>
        <p:xfrm>
          <a:off x="333333" y="1193800"/>
          <a:ext cx="10801392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" name="1.wav">
            <a:hlinkClick r:id="" action="ppaction://media"/>
            <a:extLst>
              <a:ext uri="{FF2B5EF4-FFF2-40B4-BE49-F238E27FC236}">
                <a16:creationId xmlns:a16="http://schemas.microsoft.com/office/drawing/2014/main" id="{F1732FAE-4058-B695-D4AD-62F000EAB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82200" y="1584325"/>
            <a:ext cx="609600" cy="609600"/>
          </a:xfrm>
          <a:prstGeom prst="rect">
            <a:avLst/>
          </a:prstGeom>
        </p:spPr>
      </p:pic>
      <p:pic>
        <p:nvPicPr>
          <p:cNvPr id="10" name="brownnoise10s.wav">
            <a:hlinkClick r:id="" action="ppaction://media"/>
            <a:extLst>
              <a:ext uri="{FF2B5EF4-FFF2-40B4-BE49-F238E27FC236}">
                <a16:creationId xmlns:a16="http://schemas.microsoft.com/office/drawing/2014/main" id="{67793EFA-C50F-95A1-B634-F594276795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94036" y="4791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ADB-EECC-4291-050C-00095321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99104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Ekvivalenttiäänitaso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D191-D4DE-8175-769D-9979B3CE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989"/>
            <a:ext cx="10515600" cy="5103974"/>
          </a:xfrm>
        </p:spPr>
        <p:txBody>
          <a:bodyPr>
            <a:normAutofit/>
          </a:bodyPr>
          <a:lstStyle/>
          <a:p>
            <a:r>
              <a:rPr lang="fi-FI" sz="2400" dirty="0"/>
              <a:t>Ekvivalenttiäänitaso ( </a:t>
            </a:r>
            <a:r>
              <a:rPr lang="fi-FI" sz="2400" dirty="0" err="1"/>
              <a:t>L</a:t>
            </a:r>
            <a:r>
              <a:rPr lang="fi-FI" sz="2400" baseline="-25000" dirty="0" err="1"/>
              <a:t>Aeq</a:t>
            </a:r>
            <a:r>
              <a:rPr lang="fi-FI" sz="2400" dirty="0"/>
              <a:t>)eli keskiäänitaso määritellään aina tietylle ajanjaksolle, yleisimmin päiväajalle (klo 7-22) ja yöajalle (klo 22-7) tai yhdelle tunnille.</a:t>
            </a:r>
          </a:p>
          <a:p>
            <a:r>
              <a:rPr lang="fi-FI" sz="2400" dirty="0"/>
              <a:t>Keskiäänitaso on äänen tehon keskiarvo kyseisenä aikana, eli jos äänitaso pysyisi vakiona koko ajan, olisi hetkellinen äänitaso tällöin sama kuin keskiäänitaso.</a:t>
            </a:r>
          </a:p>
          <a:p>
            <a:r>
              <a:rPr lang="fi-FI" sz="2400" dirty="0"/>
              <a:t>Siten äänitaso tai myös lyhyemmän ajanjakson keskiäänitaso voi olla päivän tai yön keskiäänitasoa korkeampi tai alempi.</a:t>
            </a:r>
          </a:p>
          <a:p>
            <a:r>
              <a:rPr lang="fi-FI" sz="2400" dirty="0"/>
              <a:t>Keskiäänitaso ei ole desibelilukemien keskiarvo.</a:t>
            </a:r>
          </a:p>
          <a:p>
            <a:endParaRPr lang="fi-F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F310-3974-BDB5-E310-5838BE0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796" cy="107298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5797-030A-7346-5903-8DE9E1A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FD49-8BBB-BB93-6C02-7ED34BD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Mauno Aho Konsultointi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6C5F-04C5-E9C7-E9F3-ECA75728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6E1-2F85-4D13-889D-70A91E7BF88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40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1556</Words>
  <Application>Microsoft Office PowerPoint</Application>
  <PresentationFormat>Laajakuva</PresentationFormat>
  <Paragraphs>378</Paragraphs>
  <Slides>21</Slides>
  <Notes>2</Notes>
  <HiddenSlides>7</HiddenSlides>
  <MMClips>2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Office Theme</vt:lpstr>
      <vt:lpstr>Tuulivoimaloiden melu</vt:lpstr>
      <vt:lpstr>Ääni ja melu</vt:lpstr>
      <vt:lpstr>Äänen aistiminen</vt:lpstr>
      <vt:lpstr>Taajuuspainotus</vt:lpstr>
      <vt:lpstr>Äänen eteneminen ilmassa</vt:lpstr>
      <vt:lpstr>Maakerroin</vt:lpstr>
      <vt:lpstr>Sään vaikutus</vt:lpstr>
      <vt:lpstr>Tuulivoimalamelun piirteitä</vt:lpstr>
      <vt:lpstr>Ekvivalenttiäänitaso</vt:lpstr>
      <vt:lpstr>Tuulivoimaloiden melua koskevat säädökset 1</vt:lpstr>
      <vt:lpstr>Tuulivoimaloiden melua koskevat säädökset 2</vt:lpstr>
      <vt:lpstr>Tuulivoimaloiden melua koskevat säädökset 3</vt:lpstr>
      <vt:lpstr>Melun häiritsevyyttä lisäävät tekijät</vt:lpstr>
      <vt:lpstr>Mallinnustuloksia 1</vt:lpstr>
      <vt:lpstr>Mallinnustuloksia 2</vt:lpstr>
      <vt:lpstr>Infraääni</vt:lpstr>
      <vt:lpstr>Tuulivoimalamelun haitat</vt:lpstr>
      <vt:lpstr>Tuvoterri-tutkimusraportti</vt:lpstr>
      <vt:lpstr>Eläinten kuuloaisti</vt:lpstr>
      <vt:lpstr>Tuulivoimaloiden näkyminen maisemassa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Mauno Aho</dc:creator>
  <cp:lastModifiedBy>Pirkko Annala</cp:lastModifiedBy>
  <cp:revision>21</cp:revision>
  <dcterms:created xsi:type="dcterms:W3CDTF">2024-06-13T11:45:09Z</dcterms:created>
  <dcterms:modified xsi:type="dcterms:W3CDTF">2024-08-13T05:38:54Z</dcterms:modified>
</cp:coreProperties>
</file>